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T Hazelnuts" charset="1" panose="02000503030000020004"/>
      <p:regular r:id="rId21"/>
    </p:embeddedFont>
    <p:embeddedFont>
      <p:font typeface="TT Hazelnuts Bold" charset="1" panose="02000803040000020004"/>
      <p:regular r:id="rId22"/>
    </p:embeddedFont>
    <p:embeddedFont>
      <p:font typeface="TT Interphases Bold" charset="1" panose="02000803060000020004"/>
      <p:regular r:id="rId23"/>
    </p:embeddedFont>
    <p:embeddedFont>
      <p:font typeface="TT Interphases" charset="1" panose="02000503020000020004"/>
      <p:regular r:id="rId24"/>
    </p:embeddedFont>
    <p:embeddedFont>
      <p:font typeface="Arial Bold" charset="1" panose="020B0802020202020204"/>
      <p:regular r:id="rId25"/>
    </p:embeddedFont>
    <p:embeddedFont>
      <p:font typeface="Arial" charset="1" panose="020B05020202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Relationship Id="rId6" Target="../media/image38.jpeg" Type="http://schemas.openxmlformats.org/officeDocument/2006/relationships/image"/><Relationship Id="rId7" Target="../media/image39.jpeg" Type="http://schemas.openxmlformats.org/officeDocument/2006/relationships/image"/><Relationship Id="rId8" Target="../media/image40.jpeg" Type="http://schemas.openxmlformats.org/officeDocument/2006/relationships/image"/><Relationship Id="rId9" Target="../media/image4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trello.com/b/pJ0qKuBs/handson-avancado-kama" TargetMode="External" Type="http://schemas.openxmlformats.org/officeDocument/2006/relationships/hyperlink"/><Relationship Id="rId3" Target="https://github.com/MIC-UFRR-Grupo/HandsOnAdvanced/commits/main/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https://github.com/MIC-UFRR-Grupo/HandsOnAdvanced" TargetMode="External" Type="http://schemas.openxmlformats.org/officeDocument/2006/relationships/hyperlink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jpeg" Type="http://schemas.openxmlformats.org/officeDocument/2006/relationships/image"/><Relationship Id="rId8" Target="../media/image15.pn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v0-frota-leste-3.vercel.app" TargetMode="External" Type="http://schemas.openxmlformats.org/officeDocument/2006/relationships/hyperlink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v0-green-dashboard-with-map-1r.vercel.app" TargetMode="External" Type="http://schemas.openxmlformats.org/officeDocument/2006/relationships/hyperlink"/><Relationship Id="rId2" Target="../media/image30.png" Type="http://schemas.openxmlformats.org/officeDocument/2006/relationships/image"/><Relationship Id="rId3" Target="../media/image31.jpeg" Type="http://schemas.openxmlformats.org/officeDocument/2006/relationships/image"/><Relationship Id="rId4" Target="../media/VAGlfCgS3g4.mp4" Type="http://schemas.openxmlformats.org/officeDocument/2006/relationships/video"/><Relationship Id="rId5" Target="../media/VAGlfCgS3g4.mp4" Type="http://schemas.microsoft.com/office/2007/relationships/media"/><Relationship Id="rId6" Target="../media/image32.png" Type="http://schemas.openxmlformats.org/officeDocument/2006/relationships/image"/><Relationship Id="rId7" Target="../media/image33.jpeg" Type="http://schemas.openxmlformats.org/officeDocument/2006/relationships/image"/><Relationship Id="rId8" Target="../media/VAGlqHLH5bM.mp4" Type="http://schemas.openxmlformats.org/officeDocument/2006/relationships/video"/><Relationship Id="rId9" Target="../media/VAGlqHLH5bM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7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07946"/>
            <a:ext cx="8811817" cy="9871109"/>
          </a:xfrm>
          <a:custGeom>
            <a:avLst/>
            <a:gdLst/>
            <a:ahLst/>
            <a:cxnLst/>
            <a:rect r="r" b="b" t="t" l="l"/>
            <a:pathLst>
              <a:path h="9871109" w="8811817">
                <a:moveTo>
                  <a:pt x="0" y="0"/>
                </a:moveTo>
                <a:lnTo>
                  <a:pt x="8811817" y="0"/>
                </a:lnTo>
                <a:lnTo>
                  <a:pt x="8811817" y="9871108"/>
                </a:lnTo>
                <a:lnTo>
                  <a:pt x="0" y="9871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951" r="0" b="-169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151" y="207946"/>
            <a:ext cx="2397756" cy="1118236"/>
          </a:xfrm>
          <a:custGeom>
            <a:avLst/>
            <a:gdLst/>
            <a:ahLst/>
            <a:cxnLst/>
            <a:rect r="r" b="b" t="t" l="l"/>
            <a:pathLst>
              <a:path h="1118236" w="2397756">
                <a:moveTo>
                  <a:pt x="0" y="0"/>
                </a:moveTo>
                <a:lnTo>
                  <a:pt x="2397755" y="0"/>
                </a:lnTo>
                <a:lnTo>
                  <a:pt x="2397755" y="1118236"/>
                </a:lnTo>
                <a:lnTo>
                  <a:pt x="0" y="111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82256" y="207946"/>
            <a:ext cx="1334868" cy="1440810"/>
          </a:xfrm>
          <a:custGeom>
            <a:avLst/>
            <a:gdLst/>
            <a:ahLst/>
            <a:cxnLst/>
            <a:rect r="r" b="b" t="t" l="l"/>
            <a:pathLst>
              <a:path h="1440810" w="1334868">
                <a:moveTo>
                  <a:pt x="0" y="0"/>
                </a:moveTo>
                <a:lnTo>
                  <a:pt x="1334868" y="0"/>
                </a:lnTo>
                <a:lnTo>
                  <a:pt x="1334868" y="1440810"/>
                </a:lnTo>
                <a:lnTo>
                  <a:pt x="0" y="1440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2898" y="5350218"/>
            <a:ext cx="3855369" cy="50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3376">
                <a:solidFill>
                  <a:srgbClr val="F8F0DE"/>
                </a:solidFill>
                <a:latin typeface="TT Hazelnuts"/>
                <a:ea typeface="TT Hazelnuts"/>
                <a:cs typeface="TT Hazelnuts"/>
                <a:sym typeface="TT Hazelnuts"/>
              </a:rPr>
              <a:t>Equipe: Kamã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0583" y="1890820"/>
            <a:ext cx="5203563" cy="92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7"/>
              </a:lnSpc>
            </a:pPr>
            <a:r>
              <a:rPr lang="en-US" sz="6958" b="true">
                <a:solidFill>
                  <a:srgbClr val="F8F0DE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Frota Leste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2898" y="6252717"/>
            <a:ext cx="4548017" cy="202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3376">
                <a:solidFill>
                  <a:srgbClr val="F8F0DE"/>
                </a:solidFill>
                <a:latin typeface="TT Hazelnuts"/>
                <a:ea typeface="TT Hazelnuts"/>
                <a:cs typeface="TT Hazelnuts"/>
                <a:sym typeface="TT Hazelnuts"/>
              </a:rPr>
              <a:t>Integrantes:</a:t>
            </a:r>
          </a:p>
          <a:p>
            <a:pPr algn="l">
              <a:lnSpc>
                <a:spcPts val="4052"/>
              </a:lnSpc>
            </a:pPr>
            <a:r>
              <a:rPr lang="en-US" sz="3376">
                <a:solidFill>
                  <a:srgbClr val="F8F0DE"/>
                </a:solidFill>
                <a:latin typeface="TT Hazelnuts"/>
                <a:ea typeface="TT Hazelnuts"/>
                <a:cs typeface="TT Hazelnuts"/>
                <a:sym typeface="TT Hazelnuts"/>
              </a:rPr>
              <a:t>Erica Cunha</a:t>
            </a:r>
          </a:p>
          <a:p>
            <a:pPr algn="l">
              <a:lnSpc>
                <a:spcPts val="4052"/>
              </a:lnSpc>
            </a:pPr>
            <a:r>
              <a:rPr lang="en-US" sz="3376">
                <a:solidFill>
                  <a:srgbClr val="F8F0DE"/>
                </a:solidFill>
                <a:latin typeface="TT Hazelnuts"/>
                <a:ea typeface="TT Hazelnuts"/>
                <a:cs typeface="TT Hazelnuts"/>
                <a:sym typeface="TT Hazelnuts"/>
              </a:rPr>
              <a:t>João Rodrigues</a:t>
            </a:r>
          </a:p>
          <a:p>
            <a:pPr algn="l">
              <a:lnSpc>
                <a:spcPts val="4052"/>
              </a:lnSpc>
            </a:pPr>
            <a:r>
              <a:rPr lang="en-US" sz="3376">
                <a:solidFill>
                  <a:srgbClr val="F8F0DE"/>
                </a:solidFill>
                <a:latin typeface="TT Hazelnuts"/>
                <a:ea typeface="TT Hazelnuts"/>
                <a:cs typeface="TT Hazelnuts"/>
                <a:sym typeface="TT Hazelnuts"/>
              </a:rPr>
              <a:t>Wendenmara Gomes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2898" y="8824223"/>
            <a:ext cx="3855369" cy="61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8F0DE"/>
                </a:solidFill>
                <a:latin typeface="TT Hazelnuts"/>
                <a:ea typeface="TT Hazelnuts"/>
                <a:cs typeface="TT Hazelnuts"/>
                <a:sym typeface="TT Hazelnuts"/>
              </a:rPr>
              <a:t>Boa Vista/RR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8F0DE"/>
                </a:solidFill>
                <a:latin typeface="TT Hazelnuts"/>
                <a:ea typeface="TT Hazelnuts"/>
                <a:cs typeface="TT Hazelnuts"/>
                <a:sym typeface="TT Hazelnuts"/>
              </a:rPr>
              <a:t>Abril/2025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4863" y="3254916"/>
            <a:ext cx="7652105" cy="1542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3376">
                <a:solidFill>
                  <a:srgbClr val="F8F0DE"/>
                </a:solidFill>
                <a:latin typeface="TT Hazelnuts"/>
                <a:ea typeface="TT Hazelnuts"/>
                <a:cs typeface="TT Hazelnuts"/>
                <a:sym typeface="TT Hazelnuts"/>
              </a:rPr>
              <a:t>Gerenciamento Inteligente de Frota </a:t>
            </a:r>
          </a:p>
          <a:p>
            <a:pPr algn="ctr">
              <a:lnSpc>
                <a:spcPts val="4052"/>
              </a:lnSpc>
            </a:pPr>
            <a:r>
              <a:rPr lang="en-US" sz="3376">
                <a:solidFill>
                  <a:srgbClr val="F8F0DE"/>
                </a:solidFill>
                <a:latin typeface="TT Hazelnuts"/>
                <a:ea typeface="TT Hazelnuts"/>
                <a:cs typeface="TT Hazelnuts"/>
                <a:sym typeface="TT Hazelnuts"/>
              </a:rPr>
              <a:t>para o DSEI Leste</a:t>
            </a:r>
          </a:p>
          <a:p>
            <a:pPr algn="l">
              <a:lnSpc>
                <a:spcPts val="405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78" y="1756918"/>
            <a:ext cx="3650029" cy="2737522"/>
          </a:xfrm>
          <a:custGeom>
            <a:avLst/>
            <a:gdLst/>
            <a:ahLst/>
            <a:cxnLst/>
            <a:rect r="r" b="b" t="t" l="l"/>
            <a:pathLst>
              <a:path h="2737522" w="3650029">
                <a:moveTo>
                  <a:pt x="0" y="0"/>
                </a:moveTo>
                <a:lnTo>
                  <a:pt x="3650029" y="0"/>
                </a:lnTo>
                <a:lnTo>
                  <a:pt x="3650029" y="2737522"/>
                </a:lnTo>
                <a:lnTo>
                  <a:pt x="0" y="2737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70469" y="1756918"/>
            <a:ext cx="2361708" cy="2874649"/>
          </a:xfrm>
          <a:custGeom>
            <a:avLst/>
            <a:gdLst/>
            <a:ahLst/>
            <a:cxnLst/>
            <a:rect r="r" b="b" t="t" l="l"/>
            <a:pathLst>
              <a:path h="2874649" w="2361708">
                <a:moveTo>
                  <a:pt x="0" y="0"/>
                </a:moveTo>
                <a:lnTo>
                  <a:pt x="2361708" y="0"/>
                </a:lnTo>
                <a:lnTo>
                  <a:pt x="2361708" y="2874650"/>
                </a:lnTo>
                <a:lnTo>
                  <a:pt x="0" y="287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439" r="0" b="-386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56647" y="5359406"/>
            <a:ext cx="3842512" cy="2416340"/>
          </a:xfrm>
          <a:custGeom>
            <a:avLst/>
            <a:gdLst/>
            <a:ahLst/>
            <a:cxnLst/>
            <a:rect r="r" b="b" t="t" l="l"/>
            <a:pathLst>
              <a:path h="2416340" w="3842512">
                <a:moveTo>
                  <a:pt x="0" y="0"/>
                </a:moveTo>
                <a:lnTo>
                  <a:pt x="3842512" y="0"/>
                </a:lnTo>
                <a:lnTo>
                  <a:pt x="3842512" y="2416341"/>
                </a:lnTo>
                <a:lnTo>
                  <a:pt x="0" y="2416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57" b="-1141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50227" y="1956854"/>
            <a:ext cx="3566285" cy="2674714"/>
          </a:xfrm>
          <a:custGeom>
            <a:avLst/>
            <a:gdLst/>
            <a:ahLst/>
            <a:cxnLst/>
            <a:rect r="r" b="b" t="t" l="l"/>
            <a:pathLst>
              <a:path h="2674714" w="3566285">
                <a:moveTo>
                  <a:pt x="0" y="0"/>
                </a:moveTo>
                <a:lnTo>
                  <a:pt x="3566285" y="0"/>
                </a:lnTo>
                <a:lnTo>
                  <a:pt x="3566285" y="2674714"/>
                </a:lnTo>
                <a:lnTo>
                  <a:pt x="0" y="2674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89264" y="5375142"/>
            <a:ext cx="4144727" cy="2384869"/>
          </a:xfrm>
          <a:custGeom>
            <a:avLst/>
            <a:gdLst/>
            <a:ahLst/>
            <a:cxnLst/>
            <a:rect r="r" b="b" t="t" l="l"/>
            <a:pathLst>
              <a:path h="2384869" w="4144727">
                <a:moveTo>
                  <a:pt x="0" y="0"/>
                </a:moveTo>
                <a:lnTo>
                  <a:pt x="4144727" y="0"/>
                </a:lnTo>
                <a:lnTo>
                  <a:pt x="4144727" y="2384869"/>
                </a:lnTo>
                <a:lnTo>
                  <a:pt x="0" y="2384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058" t="0" r="-1516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24611" y="5359406"/>
            <a:ext cx="4340272" cy="2396432"/>
          </a:xfrm>
          <a:custGeom>
            <a:avLst/>
            <a:gdLst/>
            <a:ahLst/>
            <a:cxnLst/>
            <a:rect r="r" b="b" t="t" l="l"/>
            <a:pathLst>
              <a:path h="2396432" w="4340272">
                <a:moveTo>
                  <a:pt x="0" y="0"/>
                </a:moveTo>
                <a:lnTo>
                  <a:pt x="4340272" y="0"/>
                </a:lnTo>
                <a:lnTo>
                  <a:pt x="4340272" y="2396432"/>
                </a:lnTo>
                <a:lnTo>
                  <a:pt x="0" y="2396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169" t="-9792" r="-24821" b="-715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83429" y="1756918"/>
            <a:ext cx="2834773" cy="2737522"/>
          </a:xfrm>
          <a:custGeom>
            <a:avLst/>
            <a:gdLst/>
            <a:ahLst/>
            <a:cxnLst/>
            <a:rect r="r" b="b" t="t" l="l"/>
            <a:pathLst>
              <a:path h="2737522" w="2834773">
                <a:moveTo>
                  <a:pt x="0" y="0"/>
                </a:moveTo>
                <a:lnTo>
                  <a:pt x="2834773" y="0"/>
                </a:lnTo>
                <a:lnTo>
                  <a:pt x="2834773" y="2737522"/>
                </a:lnTo>
                <a:lnTo>
                  <a:pt x="0" y="27375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1515" r="0" b="-9924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48270" y="1756918"/>
            <a:ext cx="2074278" cy="2674714"/>
          </a:xfrm>
          <a:custGeom>
            <a:avLst/>
            <a:gdLst/>
            <a:ahLst/>
            <a:cxnLst/>
            <a:rect r="r" b="b" t="t" l="l"/>
            <a:pathLst>
              <a:path h="2674714" w="2074278">
                <a:moveTo>
                  <a:pt x="0" y="0"/>
                </a:moveTo>
                <a:lnTo>
                  <a:pt x="2074277" y="0"/>
                </a:lnTo>
                <a:lnTo>
                  <a:pt x="2074277" y="2674714"/>
                </a:lnTo>
                <a:lnTo>
                  <a:pt x="0" y="26747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6113" r="0" b="-4670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4585" y="5359406"/>
            <a:ext cx="3369078" cy="2416340"/>
          </a:xfrm>
          <a:custGeom>
            <a:avLst/>
            <a:gdLst/>
            <a:ahLst/>
            <a:cxnLst/>
            <a:rect r="r" b="b" t="t" l="l"/>
            <a:pathLst>
              <a:path h="2416340" w="3369078">
                <a:moveTo>
                  <a:pt x="0" y="0"/>
                </a:moveTo>
                <a:lnTo>
                  <a:pt x="3369078" y="0"/>
                </a:lnTo>
                <a:lnTo>
                  <a:pt x="3369078" y="2416341"/>
                </a:lnTo>
                <a:lnTo>
                  <a:pt x="0" y="2416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115" t="0" r="-3970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72213" y="709729"/>
            <a:ext cx="6515042" cy="65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6"/>
              </a:lnSpc>
            </a:pPr>
            <a:r>
              <a:rPr lang="en-US" sz="4537" b="true">
                <a:solidFill>
                  <a:srgbClr val="097D44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Prototipagem e Testes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7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9400" y="324399"/>
            <a:ext cx="5548845" cy="65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6"/>
              </a:lnSpc>
            </a:pPr>
            <a:r>
              <a:rPr lang="en-US" sz="4537" b="true">
                <a:solidFill>
                  <a:srgbClr val="F4AE31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Resultados obtidos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9108" y="1211046"/>
            <a:ext cx="6470803" cy="218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4536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Precisão do Rastreamento GPS</a:t>
            </a:r>
          </a:p>
          <a:p>
            <a:pPr algn="l" marL="582932" indent="-291466" lvl="1">
              <a:lnSpc>
                <a:spcPts val="369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Confiabilidade da Leitura RFID</a:t>
            </a:r>
          </a:p>
          <a:p>
            <a:pPr algn="l" marL="582932" indent="-291466" lvl="1">
              <a:lnSpc>
                <a:spcPts val="5184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Aquisição e Transmissão de Dados</a:t>
            </a:r>
          </a:p>
          <a:p>
            <a:pPr algn="l" marL="582932" indent="-291466" lvl="1">
              <a:lnSpc>
                <a:spcPts val="369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Interface de usuário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14511" y="1220571"/>
            <a:ext cx="7345373" cy="221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Otimização do Consumo de Energia</a:t>
            </a:r>
          </a:p>
          <a:p>
            <a:pPr algn="l" marL="582932" indent="-291466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Melhoria da Conectividade</a:t>
            </a:r>
          </a:p>
          <a:p>
            <a:pPr algn="l" marL="582932" indent="-291466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Calibração do Giroscópio</a:t>
            </a:r>
          </a:p>
          <a:p>
            <a:pPr algn="l" marL="582932" indent="-291466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Refinamento da Interface do Usuário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64219" y="324399"/>
            <a:ext cx="5741327" cy="65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6"/>
              </a:lnSpc>
            </a:pPr>
            <a:r>
              <a:rPr lang="en-US" sz="4537" b="true">
                <a:solidFill>
                  <a:srgbClr val="F4AE31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Ajustes necessários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13342" y="6320805"/>
            <a:ext cx="1680144" cy="531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2700" u="sng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  <a:hlinkClick r:id="rId2" tooltip="https://trello.com/b/pJ0qKuBs/handson-avancado-kama"/>
              </a:rPr>
              <a:t>KANBAN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8992" y="5423187"/>
            <a:ext cx="5741327" cy="65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6"/>
              </a:lnSpc>
            </a:pPr>
            <a:r>
              <a:rPr lang="en-US" sz="4537" b="true">
                <a:solidFill>
                  <a:srgbClr val="F4AE31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Retrospectiva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8992" y="6320805"/>
            <a:ext cx="1509049" cy="531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2700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Desafios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8379" y="4553748"/>
            <a:ext cx="10681724" cy="502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Testes Piloto</a:t>
            </a:r>
          </a:p>
          <a:p>
            <a:pPr algn="l" marL="582932" indent="-291466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Coletar dados reais de operação para validar o funcionamento do sistema em condições práticas. </a:t>
            </a:r>
          </a:p>
          <a:p>
            <a:pPr algn="l" marL="582932" indent="-291466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Monitorar o desempenho do sistema em relação aos requisitos funcionais, como precisão do rastreamento GPS (RF1, RF3), confiabilidade da leitura RFID (RF10) e geração de alertas (RF5, RF6). </a:t>
            </a:r>
          </a:p>
          <a:p>
            <a:pPr algn="l" marL="582932" indent="-291466" lvl="1">
              <a:lnSpc>
                <a:spcPts val="4455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Obter feedback dos usuários (motoristas e gestores) sobre a usabilidade e a eficácia do sistema.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33584" y="3828251"/>
            <a:ext cx="5741327" cy="65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6"/>
              </a:lnSpc>
            </a:pPr>
            <a:r>
              <a:rPr lang="en-US" sz="4537" b="true">
                <a:solidFill>
                  <a:srgbClr val="F4AE31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Próximo passos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8992" y="7005185"/>
            <a:ext cx="1509049" cy="531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b="true" sz="2700" u="sng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  <a:hlinkClick r:id="rId3" tooltip="https://github.com/MIC-UFRR-Grupo/HandsOnAdvanced/commits/main/"/>
              </a:rPr>
              <a:t>commits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598" y="0"/>
            <a:ext cx="18553196" cy="11265356"/>
            <a:chOff x="0" y="0"/>
            <a:chExt cx="4886439" cy="2967007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86439" cy="2967007"/>
            </a:xfrm>
            <a:custGeom>
              <a:avLst/>
              <a:gdLst/>
              <a:ahLst/>
              <a:cxnLst/>
              <a:rect r="r" b="b" t="t" l="l"/>
              <a:pathLst>
                <a:path h="2967007" w="4886439">
                  <a:moveTo>
                    <a:pt x="0" y="0"/>
                  </a:moveTo>
                  <a:lnTo>
                    <a:pt x="4886439" y="0"/>
                  </a:lnTo>
                  <a:lnTo>
                    <a:pt x="4886439" y="2967007"/>
                  </a:lnTo>
                  <a:lnTo>
                    <a:pt x="0" y="2967007"/>
                  </a:lnTo>
                  <a:close/>
                </a:path>
              </a:pathLst>
            </a:custGeom>
            <a:solidFill>
              <a:srgbClr val="159656">
                <a:alpha val="9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86439" cy="3014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68264" y="2208479"/>
            <a:ext cx="10680447" cy="400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4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Redução de custos operacionais e</a:t>
            </a:r>
            <a:r>
              <a:rPr lang="en-US" b="true" sz="300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 médio prazo</a:t>
            </a:r>
          </a:p>
          <a:p>
            <a:pPr algn="l" marL="647700" indent="-323850" lvl="1">
              <a:lnSpc>
                <a:spcPts val="64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Maior eficiência no uso dos veículos</a:t>
            </a:r>
          </a:p>
          <a:p>
            <a:pPr algn="l" marL="647700" indent="-323850" lvl="1">
              <a:lnSpc>
                <a:spcPts val="64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Resposta rápida e eficaz a emergências</a:t>
            </a:r>
          </a:p>
          <a:p>
            <a:pPr algn="l" marL="647700" indent="-323850" lvl="1">
              <a:lnSpc>
                <a:spcPts val="64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Segurança aprimorada para motoristas e pacientes</a:t>
            </a:r>
          </a:p>
          <a:p>
            <a:pPr algn="l" marL="647700" indent="-323850" lvl="1">
              <a:lnSpc>
                <a:spcPts val="648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Decisões estratégicas baseadas em dados reais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70968" y="712985"/>
            <a:ext cx="8786875" cy="66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6"/>
              </a:lnSpc>
            </a:pPr>
            <a:r>
              <a:rPr lang="en-US" sz="4537" b="true">
                <a:solidFill>
                  <a:srgbClr val="F4AE31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Benefícios e Impacto Esperado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97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67465" y="1281417"/>
            <a:ext cx="4186184" cy="76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5"/>
              </a:lnSpc>
            </a:pPr>
            <a:r>
              <a:rPr lang="en-US" sz="5137" b="true">
                <a:solidFill>
                  <a:srgbClr val="FFFFFF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CONCLUSÃO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6808" y="3020344"/>
            <a:ext cx="15492492" cy="365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10"/>
              </a:lnSpc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 siste</a:t>
            </a: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 FROTA LESTE emerge como uma resposta robusta e inovadora aos desafios críticos enfrentados na gestão da frota do DSEI Leste. Ao integrar tecnologias de ponta como [mencionar GPS, RFID, etc.], oferecemos uma plataforma que não apenas rastreia veículos, mas também otimiza operações, aumenta a segurança e fornece dados valiosos para decisões estratégicas.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97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67465" y="1281417"/>
            <a:ext cx="4934725" cy="76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5"/>
              </a:lnSpc>
            </a:pPr>
            <a:r>
              <a:rPr lang="en-US" sz="5137" b="true">
                <a:solidFill>
                  <a:srgbClr val="FFFFFF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Call to Action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6808" y="2285899"/>
            <a:ext cx="15492492" cy="58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10"/>
              </a:lnSpc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Convidamos você a se juntar a nós nesta jornada. Seu apoio é fundamental para a próxima fase, onde validaremos o sistema em um ambiente piloto real, refinando-o para um impacto ainda maior.</a:t>
            </a:r>
          </a:p>
          <a:p>
            <a:pPr algn="just">
              <a:lnSpc>
                <a:spcPts val="5910"/>
              </a:lnSpc>
            </a:pPr>
          </a:p>
          <a:p>
            <a:pPr algn="just">
              <a:lnSpc>
                <a:spcPts val="5910"/>
              </a:lnSpc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Informações de Contato e Parcerias</a:t>
            </a:r>
          </a:p>
          <a:p>
            <a:pPr algn="just">
              <a:lnSpc>
                <a:spcPts val="5910"/>
              </a:lnSpc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Wenden Gomes (95) 99132-2523</a:t>
            </a:r>
          </a:p>
          <a:p>
            <a:pPr algn="just">
              <a:lnSpc>
                <a:spcPts val="5910"/>
              </a:lnSpc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                                 wendenmara@gmail.com</a:t>
            </a:r>
          </a:p>
          <a:p>
            <a:pPr algn="just">
              <a:lnSpc>
                <a:spcPts val="591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97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11407" y="3710342"/>
            <a:ext cx="6974852" cy="158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96"/>
              </a:lnSpc>
            </a:pPr>
            <a:r>
              <a:rPr lang="en-US" sz="10970" b="true">
                <a:solidFill>
                  <a:srgbClr val="FFFFFF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Obrigada!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9209" y="2855886"/>
            <a:ext cx="1832833" cy="1715617"/>
          </a:xfrm>
          <a:custGeom>
            <a:avLst/>
            <a:gdLst/>
            <a:ahLst/>
            <a:cxnLst/>
            <a:rect r="r" b="b" t="t" l="l"/>
            <a:pathLst>
              <a:path h="1715617" w="1832833">
                <a:moveTo>
                  <a:pt x="0" y="0"/>
                </a:moveTo>
                <a:lnTo>
                  <a:pt x="1832833" y="0"/>
                </a:lnTo>
                <a:lnTo>
                  <a:pt x="1832833" y="1715617"/>
                </a:lnTo>
                <a:lnTo>
                  <a:pt x="0" y="1715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2751" y="3083292"/>
            <a:ext cx="1730059" cy="1619335"/>
          </a:xfrm>
          <a:custGeom>
            <a:avLst/>
            <a:gdLst/>
            <a:ahLst/>
            <a:cxnLst/>
            <a:rect r="r" b="b" t="t" l="l"/>
            <a:pathLst>
              <a:path h="1619335" w="1730059">
                <a:moveTo>
                  <a:pt x="0" y="0"/>
                </a:moveTo>
                <a:lnTo>
                  <a:pt x="1730059" y="0"/>
                </a:lnTo>
                <a:lnTo>
                  <a:pt x="1730059" y="1619336"/>
                </a:lnTo>
                <a:lnTo>
                  <a:pt x="0" y="1619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97142" y="5143500"/>
            <a:ext cx="1972931" cy="1574109"/>
          </a:xfrm>
          <a:custGeom>
            <a:avLst/>
            <a:gdLst/>
            <a:ahLst/>
            <a:cxnLst/>
            <a:rect r="r" b="b" t="t" l="l"/>
            <a:pathLst>
              <a:path h="1574109" w="1972931">
                <a:moveTo>
                  <a:pt x="0" y="0"/>
                </a:moveTo>
                <a:lnTo>
                  <a:pt x="1972931" y="0"/>
                </a:lnTo>
                <a:lnTo>
                  <a:pt x="1972931" y="1574109"/>
                </a:lnTo>
                <a:lnTo>
                  <a:pt x="0" y="1574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17390" y="6573530"/>
            <a:ext cx="1840479" cy="1840479"/>
          </a:xfrm>
          <a:custGeom>
            <a:avLst/>
            <a:gdLst/>
            <a:ahLst/>
            <a:cxnLst/>
            <a:rect r="r" b="b" t="t" l="l"/>
            <a:pathLst>
              <a:path h="1840479" w="1840479">
                <a:moveTo>
                  <a:pt x="0" y="0"/>
                </a:moveTo>
                <a:lnTo>
                  <a:pt x="1840479" y="0"/>
                </a:lnTo>
                <a:lnTo>
                  <a:pt x="1840479" y="1840479"/>
                </a:lnTo>
                <a:lnTo>
                  <a:pt x="0" y="184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42884" y="7046640"/>
            <a:ext cx="2269792" cy="1612747"/>
          </a:xfrm>
          <a:custGeom>
            <a:avLst/>
            <a:gdLst/>
            <a:ahLst/>
            <a:cxnLst/>
            <a:rect r="r" b="b" t="t" l="l"/>
            <a:pathLst>
              <a:path h="1612747" w="2269792">
                <a:moveTo>
                  <a:pt x="0" y="0"/>
                </a:moveTo>
                <a:lnTo>
                  <a:pt x="2269793" y="0"/>
                </a:lnTo>
                <a:lnTo>
                  <a:pt x="2269793" y="1612747"/>
                </a:lnTo>
                <a:lnTo>
                  <a:pt x="0" y="1612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8082" y="1921413"/>
            <a:ext cx="4621392" cy="755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097D4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GPS NEO6MV2</a:t>
            </a:r>
          </a:p>
          <a:p>
            <a:pPr algn="l">
              <a:lnSpc>
                <a:spcPts val="3288"/>
              </a:lnSpc>
            </a:pP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Ra</a:t>
            </a: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</a:t>
            </a: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treamento de geolocalização.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87865" y="713257"/>
            <a:ext cx="11512270" cy="65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6"/>
              </a:lnSpc>
            </a:pPr>
            <a:r>
              <a:rPr lang="en-US" sz="4537" b="true">
                <a:solidFill>
                  <a:srgbClr val="097D44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Componentes-Chave: Detalhes Técnicos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91619" y="1870335"/>
            <a:ext cx="4970761" cy="11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097D4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Acelerômetro MPU6050</a:t>
            </a:r>
          </a:p>
          <a:p>
            <a:pPr algn="l">
              <a:lnSpc>
                <a:spcPts val="3288"/>
              </a:lnSpc>
            </a:pP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Detecta movimen</a:t>
            </a: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tos bruscos e comportamentos de direção.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8082" y="5167922"/>
            <a:ext cx="4621392" cy="122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 b="true">
                <a:solidFill>
                  <a:srgbClr val="097D4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RFID PN532</a:t>
            </a:r>
          </a:p>
          <a:p>
            <a:pPr algn="l">
              <a:lnSpc>
                <a:spcPts val="3288"/>
              </a:lnSpc>
            </a:pP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Lê e grava inform</a:t>
            </a: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açõe</a:t>
            </a: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 u</a:t>
            </a: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tilizando a tecnologia NFC.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89439" y="3289529"/>
            <a:ext cx="4621392" cy="163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 b="true">
                <a:solidFill>
                  <a:srgbClr val="097D4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Microcontrolador ESP32</a:t>
            </a:r>
          </a:p>
          <a:p>
            <a:pPr algn="l">
              <a:lnSpc>
                <a:spcPts val="3288"/>
              </a:lnSpc>
            </a:pP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Processa dados, conecta sensor</a:t>
            </a: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 e </a:t>
            </a: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transmite informações.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1619" y="5116641"/>
            <a:ext cx="4621392" cy="163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 b="true">
                <a:solidFill>
                  <a:srgbClr val="097D44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Frequência cardíaca (AD8232)</a:t>
            </a:r>
          </a:p>
          <a:p>
            <a:pPr algn="l">
              <a:lnSpc>
                <a:spcPts val="3288"/>
              </a:lnSpc>
            </a:pP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medir e monitorar a frequência com</a:t>
            </a: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o co</a:t>
            </a:r>
            <a:r>
              <a:rPr lang="en-US" sz="2400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ração bate (batimentos por minuto)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56642"/>
            <a:ext cx="18553196" cy="11265356"/>
            <a:chOff x="0" y="0"/>
            <a:chExt cx="4886439" cy="2967007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86439" cy="2967007"/>
            </a:xfrm>
            <a:custGeom>
              <a:avLst/>
              <a:gdLst/>
              <a:ahLst/>
              <a:cxnLst/>
              <a:rect r="r" b="b" t="t" l="l"/>
              <a:pathLst>
                <a:path h="2967007" w="4886439">
                  <a:moveTo>
                    <a:pt x="0" y="0"/>
                  </a:moveTo>
                  <a:lnTo>
                    <a:pt x="4886439" y="0"/>
                  </a:lnTo>
                  <a:lnTo>
                    <a:pt x="4886439" y="2967007"/>
                  </a:lnTo>
                  <a:lnTo>
                    <a:pt x="0" y="2967007"/>
                  </a:lnTo>
                  <a:close/>
                </a:path>
              </a:pathLst>
            </a:custGeom>
            <a:solidFill>
              <a:srgbClr val="159656">
                <a:alpha val="7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86439" cy="3014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2930" y="5551699"/>
            <a:ext cx="3394638" cy="2199765"/>
          </a:xfrm>
          <a:custGeom>
            <a:avLst/>
            <a:gdLst/>
            <a:ahLst/>
            <a:cxnLst/>
            <a:rect r="r" b="b" t="t" l="l"/>
            <a:pathLst>
              <a:path h="2199765" w="3394638">
                <a:moveTo>
                  <a:pt x="0" y="0"/>
                </a:moveTo>
                <a:lnTo>
                  <a:pt x="3394637" y="0"/>
                </a:lnTo>
                <a:lnTo>
                  <a:pt x="3394637" y="2199765"/>
                </a:lnTo>
                <a:lnTo>
                  <a:pt x="0" y="2199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63257" y="5346895"/>
            <a:ext cx="2948439" cy="3116123"/>
          </a:xfrm>
          <a:custGeom>
            <a:avLst/>
            <a:gdLst/>
            <a:ahLst/>
            <a:cxnLst/>
            <a:rect r="r" b="b" t="t" l="l"/>
            <a:pathLst>
              <a:path h="3116123" w="2948439">
                <a:moveTo>
                  <a:pt x="0" y="0"/>
                </a:moveTo>
                <a:lnTo>
                  <a:pt x="2948439" y="0"/>
                </a:lnTo>
                <a:lnTo>
                  <a:pt x="2948439" y="3116123"/>
                </a:lnTo>
                <a:lnTo>
                  <a:pt x="0" y="3116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9520" y="6011890"/>
            <a:ext cx="5069237" cy="2558757"/>
          </a:xfrm>
          <a:custGeom>
            <a:avLst/>
            <a:gdLst/>
            <a:ahLst/>
            <a:cxnLst/>
            <a:rect r="r" b="b" t="t" l="l"/>
            <a:pathLst>
              <a:path h="2558757" w="5069237">
                <a:moveTo>
                  <a:pt x="0" y="0"/>
                </a:moveTo>
                <a:lnTo>
                  <a:pt x="5069237" y="0"/>
                </a:lnTo>
                <a:lnTo>
                  <a:pt x="5069237" y="2558757"/>
                </a:lnTo>
                <a:lnTo>
                  <a:pt x="0" y="2558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26497" y="1671930"/>
            <a:ext cx="1409615" cy="1554529"/>
          </a:xfrm>
          <a:custGeom>
            <a:avLst/>
            <a:gdLst/>
            <a:ahLst/>
            <a:cxnLst/>
            <a:rect r="r" b="b" t="t" l="l"/>
            <a:pathLst>
              <a:path h="1554529" w="1409615">
                <a:moveTo>
                  <a:pt x="0" y="0"/>
                </a:moveTo>
                <a:lnTo>
                  <a:pt x="1409616" y="0"/>
                </a:lnTo>
                <a:lnTo>
                  <a:pt x="1409616" y="1554529"/>
                </a:lnTo>
                <a:lnTo>
                  <a:pt x="0" y="1554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26663" y="1671930"/>
            <a:ext cx="1554529" cy="1554529"/>
          </a:xfrm>
          <a:custGeom>
            <a:avLst/>
            <a:gdLst/>
            <a:ahLst/>
            <a:cxnLst/>
            <a:rect r="r" b="b" t="t" l="l"/>
            <a:pathLst>
              <a:path h="1554529" w="1554529">
                <a:moveTo>
                  <a:pt x="0" y="0"/>
                </a:moveTo>
                <a:lnTo>
                  <a:pt x="1554529" y="0"/>
                </a:lnTo>
                <a:lnTo>
                  <a:pt x="1554529" y="1554529"/>
                </a:lnTo>
                <a:lnTo>
                  <a:pt x="0" y="1554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04763" y="3550660"/>
            <a:ext cx="2087699" cy="1173022"/>
          </a:xfrm>
          <a:custGeom>
            <a:avLst/>
            <a:gdLst/>
            <a:ahLst/>
            <a:cxnLst/>
            <a:rect r="r" b="b" t="t" l="l"/>
            <a:pathLst>
              <a:path h="1173022" w="2087699">
                <a:moveTo>
                  <a:pt x="0" y="0"/>
                </a:moveTo>
                <a:lnTo>
                  <a:pt x="2087699" y="0"/>
                </a:lnTo>
                <a:lnTo>
                  <a:pt x="2087699" y="1173021"/>
                </a:lnTo>
                <a:lnTo>
                  <a:pt x="0" y="11730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71348" y="1492075"/>
            <a:ext cx="1554529" cy="1554529"/>
          </a:xfrm>
          <a:custGeom>
            <a:avLst/>
            <a:gdLst/>
            <a:ahLst/>
            <a:cxnLst/>
            <a:rect r="r" b="b" t="t" l="l"/>
            <a:pathLst>
              <a:path h="1554529" w="1554529">
                <a:moveTo>
                  <a:pt x="0" y="0"/>
                </a:moveTo>
                <a:lnTo>
                  <a:pt x="1554529" y="0"/>
                </a:lnTo>
                <a:lnTo>
                  <a:pt x="1554529" y="1554529"/>
                </a:lnTo>
                <a:lnTo>
                  <a:pt x="0" y="1554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23129" y="3550660"/>
            <a:ext cx="2001009" cy="1173022"/>
          </a:xfrm>
          <a:custGeom>
            <a:avLst/>
            <a:gdLst/>
            <a:ahLst/>
            <a:cxnLst/>
            <a:rect r="r" b="b" t="t" l="l"/>
            <a:pathLst>
              <a:path h="1173022" w="2001009">
                <a:moveTo>
                  <a:pt x="0" y="0"/>
                </a:moveTo>
                <a:lnTo>
                  <a:pt x="2001009" y="0"/>
                </a:lnTo>
                <a:lnTo>
                  <a:pt x="2001009" y="1173021"/>
                </a:lnTo>
                <a:lnTo>
                  <a:pt x="0" y="11730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40" t="0" r="-234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95323" y="3550660"/>
            <a:ext cx="1912825" cy="1173022"/>
          </a:xfrm>
          <a:custGeom>
            <a:avLst/>
            <a:gdLst/>
            <a:ahLst/>
            <a:cxnLst/>
            <a:rect r="r" b="b" t="t" l="l"/>
            <a:pathLst>
              <a:path h="1173022" w="1912825">
                <a:moveTo>
                  <a:pt x="0" y="0"/>
                </a:moveTo>
                <a:lnTo>
                  <a:pt x="1912825" y="0"/>
                </a:lnTo>
                <a:lnTo>
                  <a:pt x="1912825" y="1173021"/>
                </a:lnTo>
                <a:lnTo>
                  <a:pt x="0" y="11730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14752" y="1933384"/>
            <a:ext cx="8199570" cy="220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Requisitos Funcionais Essenciais</a:t>
            </a:r>
          </a:p>
          <a:p>
            <a:pPr algn="l">
              <a:lnSpc>
                <a:spcPts val="3240"/>
              </a:lnSpc>
            </a:pPr>
          </a:p>
          <a:p>
            <a:pPr algn="l" marL="582932" indent="-291466" lvl="1">
              <a:lnSpc>
                <a:spcPts val="353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Rastreamento Contínuo e Preciso</a:t>
            </a:r>
          </a:p>
          <a:p>
            <a:pPr algn="l" marL="582932" indent="-291466" lvl="1">
              <a:lnSpc>
                <a:spcPts val="353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Cadastro de Motorista </a:t>
            </a:r>
          </a:p>
          <a:p>
            <a:pPr algn="l" marL="582932" indent="-291466" lvl="1">
              <a:lnSpc>
                <a:spcPts val="353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Relatórios Detalhados e Personalizáveis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62879" y="642899"/>
            <a:ext cx="14506106" cy="130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6"/>
              </a:lnSpc>
            </a:pPr>
            <a:r>
              <a:rPr lang="en-US" sz="4537" b="true">
                <a:solidFill>
                  <a:srgbClr val="F8F0DE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Arquitetura do Sistema: Componentes e Conexões</a:t>
            </a:r>
          </a:p>
          <a:p>
            <a:pPr algn="l">
              <a:lnSpc>
                <a:spcPts val="512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77618" y="4927762"/>
            <a:ext cx="885262" cy="41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94846" y="4724367"/>
            <a:ext cx="885262" cy="41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RFID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75568" y="5366511"/>
            <a:ext cx="2211247" cy="41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Dashboard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1100" y="9067800"/>
            <a:ext cx="264624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b="true" sz="2515" u="sng">
                <a:solidFill>
                  <a:srgbClr val="F4AE31"/>
                </a:solidFill>
                <a:latin typeface="TT Interphases Bold"/>
                <a:ea typeface="TT Interphases Bold"/>
                <a:cs typeface="TT Interphases Bold"/>
                <a:sym typeface="TT Interphases Bold"/>
                <a:hlinkClick r:id="rId11" tooltip="https://github.com/MIC-UFRR-Grupo/HandsOnAdvanced"/>
              </a:rPr>
              <a:t>Repositório Git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5196" y="-91283"/>
            <a:ext cx="18553196" cy="11265356"/>
            <a:chOff x="0" y="0"/>
            <a:chExt cx="4886439" cy="2967007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86439" cy="2967007"/>
            </a:xfrm>
            <a:custGeom>
              <a:avLst/>
              <a:gdLst/>
              <a:ahLst/>
              <a:cxnLst/>
              <a:rect r="r" b="b" t="t" l="l"/>
              <a:pathLst>
                <a:path h="2967007" w="4886439">
                  <a:moveTo>
                    <a:pt x="0" y="0"/>
                  </a:moveTo>
                  <a:lnTo>
                    <a:pt x="4886439" y="0"/>
                  </a:lnTo>
                  <a:lnTo>
                    <a:pt x="4886439" y="2967007"/>
                  </a:lnTo>
                  <a:lnTo>
                    <a:pt x="0" y="2967007"/>
                  </a:lnTo>
                  <a:close/>
                </a:path>
              </a:pathLst>
            </a:custGeom>
            <a:solidFill>
              <a:srgbClr val="159656">
                <a:alpha val="7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86439" cy="3014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9010" y="550899"/>
            <a:ext cx="3440282" cy="2106616"/>
          </a:xfrm>
          <a:custGeom>
            <a:avLst/>
            <a:gdLst/>
            <a:ahLst/>
            <a:cxnLst/>
            <a:rect r="r" b="b" t="t" l="l"/>
            <a:pathLst>
              <a:path h="2106616" w="3440282">
                <a:moveTo>
                  <a:pt x="0" y="0"/>
                </a:moveTo>
                <a:lnTo>
                  <a:pt x="3440282" y="0"/>
                </a:lnTo>
                <a:lnTo>
                  <a:pt x="3440282" y="2106615"/>
                </a:lnTo>
                <a:lnTo>
                  <a:pt x="0" y="2106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0" r="0" b="-5497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18513" y="868252"/>
            <a:ext cx="9765994" cy="70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3"/>
              </a:lnSpc>
            </a:pPr>
            <a:r>
              <a:rPr lang="en-US" sz="4152" b="true">
                <a:solidFill>
                  <a:srgbClr val="FFFFFF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CARACTERIZAÇÃO DO DSEI/LESTE RR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7126" y="2919530"/>
            <a:ext cx="5981634" cy="4447940"/>
            <a:chOff x="0" y="0"/>
            <a:chExt cx="3906372" cy="2904776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-3302" y="-6096"/>
              <a:ext cx="3909548" cy="2916969"/>
            </a:xfrm>
            <a:custGeom>
              <a:avLst/>
              <a:gdLst/>
              <a:ahLst/>
              <a:cxnLst/>
              <a:rect r="r" b="b" t="t" l="l"/>
              <a:pathLst>
                <a:path h="2916969" w="3909548">
                  <a:moveTo>
                    <a:pt x="3880846" y="453009"/>
                  </a:moveTo>
                  <a:cubicBezTo>
                    <a:pt x="3876909" y="418465"/>
                    <a:pt x="3862558" y="385953"/>
                    <a:pt x="3839443" y="360045"/>
                  </a:cubicBezTo>
                  <a:cubicBezTo>
                    <a:pt x="3773277" y="285877"/>
                    <a:pt x="3630402" y="134493"/>
                    <a:pt x="3543915" y="101092"/>
                  </a:cubicBezTo>
                  <a:cubicBezTo>
                    <a:pt x="3386689" y="40513"/>
                    <a:pt x="3290296" y="18796"/>
                    <a:pt x="3253592" y="11938"/>
                  </a:cubicBezTo>
                  <a:cubicBezTo>
                    <a:pt x="3243432" y="10033"/>
                    <a:pt x="3233272" y="9144"/>
                    <a:pt x="3222858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2202339"/>
                    <a:pt x="5461" y="2373154"/>
                  </a:cubicBezTo>
                  <a:cubicBezTo>
                    <a:pt x="8001" y="2453038"/>
                    <a:pt x="43053" y="2529238"/>
                    <a:pt x="81153" y="2595913"/>
                  </a:cubicBezTo>
                  <a:cubicBezTo>
                    <a:pt x="133858" y="2688242"/>
                    <a:pt x="216916" y="2762410"/>
                    <a:pt x="319786" y="2803304"/>
                  </a:cubicBezTo>
                  <a:cubicBezTo>
                    <a:pt x="330581" y="2807622"/>
                    <a:pt x="341249" y="2811685"/>
                    <a:pt x="351790" y="2815750"/>
                  </a:cubicBezTo>
                  <a:cubicBezTo>
                    <a:pt x="403733" y="2835816"/>
                    <a:pt x="449072" y="2851563"/>
                    <a:pt x="487807" y="2864010"/>
                  </a:cubicBezTo>
                  <a:cubicBezTo>
                    <a:pt x="579374" y="2893347"/>
                    <a:pt x="675132" y="2907825"/>
                    <a:pt x="812883" y="2907825"/>
                  </a:cubicBezTo>
                  <a:lnTo>
                    <a:pt x="1106499" y="2907825"/>
                  </a:lnTo>
                  <a:cubicBezTo>
                    <a:pt x="1106499" y="2907825"/>
                    <a:pt x="2787819" y="2907825"/>
                    <a:pt x="2787819" y="2907825"/>
                  </a:cubicBezTo>
                  <a:lnTo>
                    <a:pt x="3165327" y="2907825"/>
                  </a:lnTo>
                  <a:cubicBezTo>
                    <a:pt x="3170027" y="2907825"/>
                    <a:pt x="3174725" y="2908079"/>
                    <a:pt x="3179424" y="2908460"/>
                  </a:cubicBezTo>
                  <a:cubicBezTo>
                    <a:pt x="3206094" y="2910619"/>
                    <a:pt x="3313917" y="2916969"/>
                    <a:pt x="3479906" y="2894617"/>
                  </a:cubicBezTo>
                  <a:cubicBezTo>
                    <a:pt x="3655293" y="2870995"/>
                    <a:pt x="3732636" y="2802414"/>
                    <a:pt x="3820648" y="2691925"/>
                  </a:cubicBezTo>
                  <a:cubicBezTo>
                    <a:pt x="3820648" y="2691925"/>
                    <a:pt x="3820648" y="2691925"/>
                    <a:pt x="3820902" y="2691544"/>
                  </a:cubicBezTo>
                  <a:cubicBezTo>
                    <a:pt x="3855699" y="2644935"/>
                    <a:pt x="3876273" y="2589308"/>
                    <a:pt x="3880592" y="2531397"/>
                  </a:cubicBezTo>
                  <a:cubicBezTo>
                    <a:pt x="3889990" y="2404777"/>
                    <a:pt x="3907769" y="1877870"/>
                    <a:pt x="3909421" y="719201"/>
                  </a:cubicBezTo>
                  <a:cubicBezTo>
                    <a:pt x="3909548" y="711962"/>
                    <a:pt x="3909167" y="704723"/>
                    <a:pt x="3908404" y="697484"/>
                  </a:cubicBezTo>
                  <a:lnTo>
                    <a:pt x="3880718" y="453136"/>
                  </a:lnTo>
                  <a:close/>
                </a:path>
              </a:pathLst>
            </a:custGeom>
            <a:solidFill>
              <a:srgbClr val="159656">
                <a:alpha val="65882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055471"/>
            <a:ext cx="5000344" cy="409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É responsável pela atenção básica à saúde de 7 povos indígenas: 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Macuxi;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Wa</a:t>
            </a: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pichana;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Ingarikó;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Patamona;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Taurepang;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Sapará e;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Wai-Wai</a:t>
            </a:r>
          </a:p>
        </p:txBody>
      </p:sp>
      <p:grpSp>
        <p:nvGrpSpPr>
          <p:cNvPr name="Group 10" id="10"/>
          <p:cNvGrpSpPr/>
          <p:nvPr/>
        </p:nvGrpSpPr>
        <p:grpSpPr>
          <a:xfrm rot="5338329">
            <a:off x="2186886" y="6032278"/>
            <a:ext cx="1867243" cy="5163347"/>
            <a:chOff x="0" y="0"/>
            <a:chExt cx="1515618" cy="4191025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-3302" y="-6096"/>
              <a:ext cx="1518793" cy="4203217"/>
            </a:xfrm>
            <a:custGeom>
              <a:avLst/>
              <a:gdLst/>
              <a:ahLst/>
              <a:cxnLst/>
              <a:rect r="r" b="b" t="t" l="l"/>
              <a:pathLst>
                <a:path h="4203217" w="1518793">
                  <a:moveTo>
                    <a:pt x="1490091" y="453009"/>
                  </a:moveTo>
                  <a:cubicBezTo>
                    <a:pt x="1486154" y="418465"/>
                    <a:pt x="1471803" y="385953"/>
                    <a:pt x="1448689" y="360045"/>
                  </a:cubicBezTo>
                  <a:cubicBezTo>
                    <a:pt x="1382522" y="285877"/>
                    <a:pt x="1239647" y="134493"/>
                    <a:pt x="1153160" y="101092"/>
                  </a:cubicBezTo>
                  <a:cubicBezTo>
                    <a:pt x="995934" y="40513"/>
                    <a:pt x="899541" y="18796"/>
                    <a:pt x="862838" y="11938"/>
                  </a:cubicBezTo>
                  <a:cubicBezTo>
                    <a:pt x="852678" y="10033"/>
                    <a:pt x="842518" y="9144"/>
                    <a:pt x="832104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3488588"/>
                    <a:pt x="5461" y="3659404"/>
                  </a:cubicBezTo>
                  <a:cubicBezTo>
                    <a:pt x="8001" y="3739286"/>
                    <a:pt x="43053" y="3815486"/>
                    <a:pt x="81153" y="3882161"/>
                  </a:cubicBezTo>
                  <a:cubicBezTo>
                    <a:pt x="133858" y="3974491"/>
                    <a:pt x="216916" y="4048659"/>
                    <a:pt x="319786" y="4089553"/>
                  </a:cubicBezTo>
                  <a:cubicBezTo>
                    <a:pt x="330581" y="4093871"/>
                    <a:pt x="341249" y="4097935"/>
                    <a:pt x="351790" y="4101998"/>
                  </a:cubicBezTo>
                  <a:cubicBezTo>
                    <a:pt x="403733" y="4122065"/>
                    <a:pt x="449072" y="4137812"/>
                    <a:pt x="487807" y="4150259"/>
                  </a:cubicBezTo>
                  <a:cubicBezTo>
                    <a:pt x="579374" y="4179596"/>
                    <a:pt x="675132" y="4194073"/>
                    <a:pt x="752602" y="4194073"/>
                  </a:cubicBezTo>
                  <a:lnTo>
                    <a:pt x="752602" y="4194073"/>
                  </a:lnTo>
                  <a:cubicBezTo>
                    <a:pt x="752602" y="4194073"/>
                    <a:pt x="752602" y="4194073"/>
                    <a:pt x="752602" y="4194073"/>
                  </a:cubicBezTo>
                  <a:lnTo>
                    <a:pt x="774573" y="4194073"/>
                  </a:lnTo>
                  <a:cubicBezTo>
                    <a:pt x="779272" y="4194073"/>
                    <a:pt x="783971" y="4194328"/>
                    <a:pt x="788670" y="4194709"/>
                  </a:cubicBezTo>
                  <a:cubicBezTo>
                    <a:pt x="815340" y="4196867"/>
                    <a:pt x="923163" y="4203217"/>
                    <a:pt x="1089152" y="4180866"/>
                  </a:cubicBezTo>
                  <a:cubicBezTo>
                    <a:pt x="1264539" y="4157243"/>
                    <a:pt x="1341882" y="4088663"/>
                    <a:pt x="1429893" y="3978173"/>
                  </a:cubicBezTo>
                  <a:cubicBezTo>
                    <a:pt x="1429893" y="3978173"/>
                    <a:pt x="1429893" y="3978173"/>
                    <a:pt x="1430147" y="3977792"/>
                  </a:cubicBezTo>
                  <a:cubicBezTo>
                    <a:pt x="1464945" y="3931184"/>
                    <a:pt x="1485519" y="3875557"/>
                    <a:pt x="1489837" y="3817646"/>
                  </a:cubicBezTo>
                  <a:cubicBezTo>
                    <a:pt x="1499235" y="3691027"/>
                    <a:pt x="1517015" y="2898728"/>
                    <a:pt x="1518666" y="719201"/>
                  </a:cubicBezTo>
                  <a:cubicBezTo>
                    <a:pt x="1518793" y="711962"/>
                    <a:pt x="1518412" y="704723"/>
                    <a:pt x="1517650" y="697484"/>
                  </a:cubicBezTo>
                  <a:lnTo>
                    <a:pt x="1489964" y="453136"/>
                  </a:lnTo>
                  <a:close/>
                </a:path>
              </a:pathLst>
            </a:custGeom>
            <a:solidFill>
              <a:srgbClr val="159656">
                <a:alpha val="6588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32349" y="8005591"/>
            <a:ext cx="4747357" cy="108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Atende 354 aldeias 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com uma população total de 66.528</a:t>
            </a:r>
          </a:p>
        </p:txBody>
      </p:sp>
      <p:grpSp>
        <p:nvGrpSpPr>
          <p:cNvPr name="Group 13" id="13"/>
          <p:cNvGrpSpPr/>
          <p:nvPr/>
        </p:nvGrpSpPr>
        <p:grpSpPr>
          <a:xfrm rot="5338329">
            <a:off x="8621507" y="971623"/>
            <a:ext cx="1867243" cy="5334415"/>
            <a:chOff x="0" y="0"/>
            <a:chExt cx="1515618" cy="4329879"/>
          </a:xfrm>
        </p:grpSpPr>
        <p:sp>
          <p:nvSpPr>
            <p:cNvPr name="Freeform 14" id="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-3302" y="-6096"/>
              <a:ext cx="1518793" cy="4342071"/>
            </a:xfrm>
            <a:custGeom>
              <a:avLst/>
              <a:gdLst/>
              <a:ahLst/>
              <a:cxnLst/>
              <a:rect r="r" b="b" t="t" l="l"/>
              <a:pathLst>
                <a:path h="4342071" w="1518793">
                  <a:moveTo>
                    <a:pt x="1490091" y="453009"/>
                  </a:moveTo>
                  <a:cubicBezTo>
                    <a:pt x="1486154" y="418465"/>
                    <a:pt x="1471803" y="385953"/>
                    <a:pt x="1448689" y="360045"/>
                  </a:cubicBezTo>
                  <a:cubicBezTo>
                    <a:pt x="1382522" y="285877"/>
                    <a:pt x="1239647" y="134493"/>
                    <a:pt x="1153160" y="101092"/>
                  </a:cubicBezTo>
                  <a:cubicBezTo>
                    <a:pt x="995934" y="40513"/>
                    <a:pt x="899541" y="18796"/>
                    <a:pt x="862838" y="11938"/>
                  </a:cubicBezTo>
                  <a:cubicBezTo>
                    <a:pt x="852678" y="10033"/>
                    <a:pt x="842518" y="9144"/>
                    <a:pt x="832104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3627442"/>
                    <a:pt x="5461" y="3798257"/>
                  </a:cubicBezTo>
                  <a:cubicBezTo>
                    <a:pt x="8001" y="3878140"/>
                    <a:pt x="43053" y="3954340"/>
                    <a:pt x="81153" y="4021015"/>
                  </a:cubicBezTo>
                  <a:cubicBezTo>
                    <a:pt x="133858" y="4113344"/>
                    <a:pt x="216916" y="4187512"/>
                    <a:pt x="319786" y="4228406"/>
                  </a:cubicBezTo>
                  <a:cubicBezTo>
                    <a:pt x="330581" y="4232724"/>
                    <a:pt x="341249" y="4236788"/>
                    <a:pt x="351790" y="4240852"/>
                  </a:cubicBezTo>
                  <a:cubicBezTo>
                    <a:pt x="403733" y="4260918"/>
                    <a:pt x="449072" y="4276666"/>
                    <a:pt x="487807" y="4289112"/>
                  </a:cubicBezTo>
                  <a:cubicBezTo>
                    <a:pt x="579374" y="4318449"/>
                    <a:pt x="675132" y="4332927"/>
                    <a:pt x="752602" y="4332927"/>
                  </a:cubicBezTo>
                  <a:lnTo>
                    <a:pt x="752602" y="4332927"/>
                  </a:lnTo>
                  <a:cubicBezTo>
                    <a:pt x="752602" y="4332927"/>
                    <a:pt x="752602" y="4332927"/>
                    <a:pt x="752602" y="4332927"/>
                  </a:cubicBezTo>
                  <a:lnTo>
                    <a:pt x="774573" y="4332927"/>
                  </a:lnTo>
                  <a:cubicBezTo>
                    <a:pt x="779272" y="4332927"/>
                    <a:pt x="783971" y="4333181"/>
                    <a:pt x="788670" y="4333562"/>
                  </a:cubicBezTo>
                  <a:cubicBezTo>
                    <a:pt x="815340" y="4335721"/>
                    <a:pt x="923163" y="4342071"/>
                    <a:pt x="1089152" y="4319719"/>
                  </a:cubicBezTo>
                  <a:cubicBezTo>
                    <a:pt x="1264539" y="4296097"/>
                    <a:pt x="1341882" y="4227517"/>
                    <a:pt x="1429893" y="4117027"/>
                  </a:cubicBezTo>
                  <a:cubicBezTo>
                    <a:pt x="1429893" y="4117027"/>
                    <a:pt x="1429893" y="4117027"/>
                    <a:pt x="1430147" y="4116646"/>
                  </a:cubicBezTo>
                  <a:cubicBezTo>
                    <a:pt x="1464945" y="4070037"/>
                    <a:pt x="1485519" y="4014411"/>
                    <a:pt x="1489837" y="3956499"/>
                  </a:cubicBezTo>
                  <a:cubicBezTo>
                    <a:pt x="1499235" y="3829880"/>
                    <a:pt x="1517015" y="3008932"/>
                    <a:pt x="1518666" y="719201"/>
                  </a:cubicBezTo>
                  <a:cubicBezTo>
                    <a:pt x="1518793" y="711962"/>
                    <a:pt x="1518412" y="704723"/>
                    <a:pt x="1517650" y="697484"/>
                  </a:cubicBezTo>
                  <a:lnTo>
                    <a:pt x="1489964" y="453136"/>
                  </a:lnTo>
                  <a:close/>
                </a:path>
              </a:pathLst>
            </a:custGeom>
            <a:solidFill>
              <a:srgbClr val="159656">
                <a:alpha val="65882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089333" y="3276848"/>
            <a:ext cx="4831054" cy="72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São 34 polos base e 11 etnorregiões.</a:t>
            </a:r>
          </a:p>
        </p:txBody>
      </p:sp>
      <p:grpSp>
        <p:nvGrpSpPr>
          <p:cNvPr name="Group 16" id="16"/>
          <p:cNvGrpSpPr/>
          <p:nvPr/>
        </p:nvGrpSpPr>
        <p:grpSpPr>
          <a:xfrm rot="5338329">
            <a:off x="9201130" y="2942725"/>
            <a:ext cx="1683412" cy="6313285"/>
            <a:chOff x="0" y="0"/>
            <a:chExt cx="1515618" cy="5684010"/>
          </a:xfrm>
        </p:grpSpPr>
        <p:sp>
          <p:nvSpPr>
            <p:cNvPr name="Freeform 17" id="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-3302" y="-6096"/>
              <a:ext cx="1518793" cy="5696202"/>
            </a:xfrm>
            <a:custGeom>
              <a:avLst/>
              <a:gdLst/>
              <a:ahLst/>
              <a:cxnLst/>
              <a:rect r="r" b="b" t="t" l="l"/>
              <a:pathLst>
                <a:path h="5696202" w="1518793">
                  <a:moveTo>
                    <a:pt x="1490091" y="453009"/>
                  </a:moveTo>
                  <a:cubicBezTo>
                    <a:pt x="1486154" y="418465"/>
                    <a:pt x="1471803" y="385953"/>
                    <a:pt x="1448689" y="360045"/>
                  </a:cubicBezTo>
                  <a:cubicBezTo>
                    <a:pt x="1382522" y="285877"/>
                    <a:pt x="1239647" y="134493"/>
                    <a:pt x="1153160" y="101092"/>
                  </a:cubicBezTo>
                  <a:cubicBezTo>
                    <a:pt x="995934" y="40513"/>
                    <a:pt x="899541" y="18796"/>
                    <a:pt x="862838" y="11938"/>
                  </a:cubicBezTo>
                  <a:cubicBezTo>
                    <a:pt x="852678" y="10033"/>
                    <a:pt x="842518" y="9144"/>
                    <a:pt x="832104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4981573"/>
                    <a:pt x="5461" y="5152388"/>
                  </a:cubicBezTo>
                  <a:cubicBezTo>
                    <a:pt x="8001" y="5232271"/>
                    <a:pt x="43053" y="5308471"/>
                    <a:pt x="81153" y="5375146"/>
                  </a:cubicBezTo>
                  <a:cubicBezTo>
                    <a:pt x="133858" y="5467475"/>
                    <a:pt x="216916" y="5541643"/>
                    <a:pt x="319786" y="5582537"/>
                  </a:cubicBezTo>
                  <a:cubicBezTo>
                    <a:pt x="330581" y="5586855"/>
                    <a:pt x="341249" y="5590919"/>
                    <a:pt x="351790" y="5594983"/>
                  </a:cubicBezTo>
                  <a:cubicBezTo>
                    <a:pt x="403733" y="5615049"/>
                    <a:pt x="449072" y="5630797"/>
                    <a:pt x="487807" y="5643243"/>
                  </a:cubicBezTo>
                  <a:cubicBezTo>
                    <a:pt x="579374" y="5672580"/>
                    <a:pt x="675132" y="5687058"/>
                    <a:pt x="752602" y="5687058"/>
                  </a:cubicBezTo>
                  <a:lnTo>
                    <a:pt x="752602" y="5687058"/>
                  </a:lnTo>
                  <a:cubicBezTo>
                    <a:pt x="752602" y="5687058"/>
                    <a:pt x="752602" y="5687058"/>
                    <a:pt x="752602" y="5687058"/>
                  </a:cubicBezTo>
                  <a:lnTo>
                    <a:pt x="774573" y="5687058"/>
                  </a:lnTo>
                  <a:cubicBezTo>
                    <a:pt x="779272" y="5687058"/>
                    <a:pt x="783971" y="5687312"/>
                    <a:pt x="788670" y="5687693"/>
                  </a:cubicBezTo>
                  <a:cubicBezTo>
                    <a:pt x="815340" y="5689852"/>
                    <a:pt x="923163" y="5696202"/>
                    <a:pt x="1089152" y="5673850"/>
                  </a:cubicBezTo>
                  <a:cubicBezTo>
                    <a:pt x="1264539" y="5650228"/>
                    <a:pt x="1341882" y="5581648"/>
                    <a:pt x="1429893" y="5471158"/>
                  </a:cubicBezTo>
                  <a:cubicBezTo>
                    <a:pt x="1429893" y="5471158"/>
                    <a:pt x="1429893" y="5471158"/>
                    <a:pt x="1430147" y="5470777"/>
                  </a:cubicBezTo>
                  <a:cubicBezTo>
                    <a:pt x="1464945" y="5424168"/>
                    <a:pt x="1485519" y="5368542"/>
                    <a:pt x="1489837" y="5310630"/>
                  </a:cubicBezTo>
                  <a:cubicBezTo>
                    <a:pt x="1499235" y="5184011"/>
                    <a:pt x="1517015" y="4083667"/>
                    <a:pt x="1518666" y="719201"/>
                  </a:cubicBezTo>
                  <a:cubicBezTo>
                    <a:pt x="1518793" y="711962"/>
                    <a:pt x="1518412" y="704723"/>
                    <a:pt x="1517650" y="697484"/>
                  </a:cubicBezTo>
                  <a:lnTo>
                    <a:pt x="1489964" y="453136"/>
                  </a:lnTo>
                  <a:close/>
                </a:path>
              </a:pathLst>
            </a:custGeom>
            <a:solidFill>
              <a:srgbClr val="159656">
                <a:alpha val="65882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228356" y="5722386"/>
            <a:ext cx="5664821" cy="108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Abrangendo 32 terras indígenas, que atualmente se estendem pelo território de 11 municípios</a:t>
            </a:r>
          </a:p>
        </p:txBody>
      </p:sp>
      <p:grpSp>
        <p:nvGrpSpPr>
          <p:cNvPr name="Group 19" id="19"/>
          <p:cNvGrpSpPr/>
          <p:nvPr/>
        </p:nvGrpSpPr>
        <p:grpSpPr>
          <a:xfrm rot="-10800000">
            <a:off x="6871603" y="7616289"/>
            <a:ext cx="6342467" cy="1792922"/>
            <a:chOff x="0" y="0"/>
            <a:chExt cx="5148102" cy="1455293"/>
          </a:xfrm>
        </p:grpSpPr>
        <p:sp>
          <p:nvSpPr>
            <p:cNvPr name="Freeform 20" id="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-3302" y="-6096"/>
              <a:ext cx="5151277" cy="1467485"/>
            </a:xfrm>
            <a:custGeom>
              <a:avLst/>
              <a:gdLst/>
              <a:ahLst/>
              <a:cxnLst/>
              <a:rect r="r" b="b" t="t" l="l"/>
              <a:pathLst>
                <a:path h="1467485" w="5151277">
                  <a:moveTo>
                    <a:pt x="5122575" y="453009"/>
                  </a:moveTo>
                  <a:cubicBezTo>
                    <a:pt x="5118638" y="418465"/>
                    <a:pt x="5104287" y="385953"/>
                    <a:pt x="5081173" y="360045"/>
                  </a:cubicBezTo>
                  <a:cubicBezTo>
                    <a:pt x="5015006" y="285877"/>
                    <a:pt x="4872131" y="134493"/>
                    <a:pt x="4785644" y="101092"/>
                  </a:cubicBezTo>
                  <a:cubicBezTo>
                    <a:pt x="4628418" y="40513"/>
                    <a:pt x="4532025" y="18796"/>
                    <a:pt x="4495322" y="11938"/>
                  </a:cubicBezTo>
                  <a:cubicBezTo>
                    <a:pt x="4485162" y="10033"/>
                    <a:pt x="4475002" y="9144"/>
                    <a:pt x="4464588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752856"/>
                    <a:pt x="5461" y="923671"/>
                  </a:cubicBezTo>
                  <a:cubicBezTo>
                    <a:pt x="8001" y="1003554"/>
                    <a:pt x="43053" y="1079754"/>
                    <a:pt x="81153" y="1146429"/>
                  </a:cubicBezTo>
                  <a:cubicBezTo>
                    <a:pt x="133858" y="1238758"/>
                    <a:pt x="216916" y="1312926"/>
                    <a:pt x="319786" y="1353820"/>
                  </a:cubicBezTo>
                  <a:cubicBezTo>
                    <a:pt x="330581" y="1358138"/>
                    <a:pt x="341249" y="1362202"/>
                    <a:pt x="351790" y="1366266"/>
                  </a:cubicBezTo>
                  <a:cubicBezTo>
                    <a:pt x="403733" y="1386332"/>
                    <a:pt x="449072" y="1402080"/>
                    <a:pt x="487807" y="1414526"/>
                  </a:cubicBezTo>
                  <a:cubicBezTo>
                    <a:pt x="579374" y="1443863"/>
                    <a:pt x="675132" y="1458341"/>
                    <a:pt x="844193" y="1458341"/>
                  </a:cubicBezTo>
                  <a:lnTo>
                    <a:pt x="1290309" y="1458341"/>
                  </a:lnTo>
                  <a:cubicBezTo>
                    <a:pt x="1290309" y="1458341"/>
                    <a:pt x="3844886" y="1458341"/>
                    <a:pt x="3844886" y="1458341"/>
                  </a:cubicBezTo>
                  <a:lnTo>
                    <a:pt x="4407057" y="1458341"/>
                  </a:lnTo>
                  <a:cubicBezTo>
                    <a:pt x="4411756" y="1458341"/>
                    <a:pt x="4416455" y="1458595"/>
                    <a:pt x="4421154" y="1458976"/>
                  </a:cubicBezTo>
                  <a:cubicBezTo>
                    <a:pt x="4447824" y="1461135"/>
                    <a:pt x="4555647" y="1467485"/>
                    <a:pt x="4721636" y="1445133"/>
                  </a:cubicBezTo>
                  <a:cubicBezTo>
                    <a:pt x="4897023" y="1421511"/>
                    <a:pt x="4974366" y="1352931"/>
                    <a:pt x="5062377" y="1242441"/>
                  </a:cubicBezTo>
                  <a:cubicBezTo>
                    <a:pt x="5062377" y="1242441"/>
                    <a:pt x="5062377" y="1242441"/>
                    <a:pt x="5062631" y="1242060"/>
                  </a:cubicBezTo>
                  <a:cubicBezTo>
                    <a:pt x="5097429" y="1195451"/>
                    <a:pt x="5118003" y="1139825"/>
                    <a:pt x="5122321" y="1081913"/>
                  </a:cubicBezTo>
                  <a:cubicBezTo>
                    <a:pt x="5131719" y="955294"/>
                    <a:pt x="5149499" y="727456"/>
                    <a:pt x="5151150" y="719201"/>
                  </a:cubicBezTo>
                  <a:cubicBezTo>
                    <a:pt x="5151277" y="711962"/>
                    <a:pt x="5150896" y="704723"/>
                    <a:pt x="5150134" y="697484"/>
                  </a:cubicBezTo>
                  <a:lnTo>
                    <a:pt x="5122448" y="453136"/>
                  </a:lnTo>
                  <a:close/>
                </a:path>
              </a:pathLst>
            </a:custGeom>
            <a:solidFill>
              <a:srgbClr val="159656">
                <a:alpha val="65882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228356" y="8367574"/>
            <a:ext cx="5847561" cy="36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Extensão territorial total de 78.148 km2.</a:t>
            </a:r>
          </a:p>
        </p:txBody>
      </p:sp>
      <p:grpSp>
        <p:nvGrpSpPr>
          <p:cNvPr name="Group 22" id="22"/>
          <p:cNvGrpSpPr/>
          <p:nvPr/>
        </p:nvGrpSpPr>
        <p:grpSpPr>
          <a:xfrm rot="5338329">
            <a:off x="14031593" y="1356169"/>
            <a:ext cx="1302316" cy="3720510"/>
            <a:chOff x="0" y="0"/>
            <a:chExt cx="1515618" cy="4329879"/>
          </a:xfrm>
        </p:grpSpPr>
        <p:sp>
          <p:nvSpPr>
            <p:cNvPr name="Freeform 23" id="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-3302" y="-6096"/>
              <a:ext cx="1518793" cy="4342071"/>
            </a:xfrm>
            <a:custGeom>
              <a:avLst/>
              <a:gdLst/>
              <a:ahLst/>
              <a:cxnLst/>
              <a:rect r="r" b="b" t="t" l="l"/>
              <a:pathLst>
                <a:path h="4342071" w="1518793">
                  <a:moveTo>
                    <a:pt x="1490091" y="453009"/>
                  </a:moveTo>
                  <a:cubicBezTo>
                    <a:pt x="1486154" y="418465"/>
                    <a:pt x="1471803" y="385953"/>
                    <a:pt x="1448689" y="360045"/>
                  </a:cubicBezTo>
                  <a:cubicBezTo>
                    <a:pt x="1382522" y="285877"/>
                    <a:pt x="1239647" y="134493"/>
                    <a:pt x="1153160" y="101092"/>
                  </a:cubicBezTo>
                  <a:cubicBezTo>
                    <a:pt x="995934" y="40513"/>
                    <a:pt x="899541" y="18796"/>
                    <a:pt x="862838" y="11938"/>
                  </a:cubicBezTo>
                  <a:cubicBezTo>
                    <a:pt x="852678" y="10033"/>
                    <a:pt x="842518" y="9144"/>
                    <a:pt x="832104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3627442"/>
                    <a:pt x="5461" y="3798257"/>
                  </a:cubicBezTo>
                  <a:cubicBezTo>
                    <a:pt x="8001" y="3878140"/>
                    <a:pt x="43053" y="3954340"/>
                    <a:pt x="81153" y="4021015"/>
                  </a:cubicBezTo>
                  <a:cubicBezTo>
                    <a:pt x="133858" y="4113344"/>
                    <a:pt x="216916" y="4187512"/>
                    <a:pt x="319786" y="4228406"/>
                  </a:cubicBezTo>
                  <a:cubicBezTo>
                    <a:pt x="330581" y="4232724"/>
                    <a:pt x="341249" y="4236788"/>
                    <a:pt x="351790" y="4240852"/>
                  </a:cubicBezTo>
                  <a:cubicBezTo>
                    <a:pt x="403733" y="4260918"/>
                    <a:pt x="449072" y="4276666"/>
                    <a:pt x="487807" y="4289112"/>
                  </a:cubicBezTo>
                  <a:cubicBezTo>
                    <a:pt x="579374" y="4318449"/>
                    <a:pt x="675132" y="4332927"/>
                    <a:pt x="752602" y="4332927"/>
                  </a:cubicBezTo>
                  <a:lnTo>
                    <a:pt x="752602" y="4332927"/>
                  </a:lnTo>
                  <a:cubicBezTo>
                    <a:pt x="752602" y="4332927"/>
                    <a:pt x="752602" y="4332927"/>
                    <a:pt x="752602" y="4332927"/>
                  </a:cubicBezTo>
                  <a:lnTo>
                    <a:pt x="774573" y="4332927"/>
                  </a:lnTo>
                  <a:cubicBezTo>
                    <a:pt x="779272" y="4332927"/>
                    <a:pt x="783971" y="4333181"/>
                    <a:pt x="788670" y="4333562"/>
                  </a:cubicBezTo>
                  <a:cubicBezTo>
                    <a:pt x="815340" y="4335721"/>
                    <a:pt x="923163" y="4342071"/>
                    <a:pt x="1089152" y="4319719"/>
                  </a:cubicBezTo>
                  <a:cubicBezTo>
                    <a:pt x="1264539" y="4296097"/>
                    <a:pt x="1341882" y="4227517"/>
                    <a:pt x="1429893" y="4117027"/>
                  </a:cubicBezTo>
                  <a:cubicBezTo>
                    <a:pt x="1429893" y="4117027"/>
                    <a:pt x="1429893" y="4117027"/>
                    <a:pt x="1430147" y="4116646"/>
                  </a:cubicBezTo>
                  <a:cubicBezTo>
                    <a:pt x="1464945" y="4070037"/>
                    <a:pt x="1485519" y="4014411"/>
                    <a:pt x="1489837" y="3956499"/>
                  </a:cubicBezTo>
                  <a:cubicBezTo>
                    <a:pt x="1499235" y="3829880"/>
                    <a:pt x="1517015" y="3008932"/>
                    <a:pt x="1518666" y="719201"/>
                  </a:cubicBezTo>
                  <a:cubicBezTo>
                    <a:pt x="1518793" y="711962"/>
                    <a:pt x="1518412" y="704723"/>
                    <a:pt x="1517650" y="697484"/>
                  </a:cubicBezTo>
                  <a:lnTo>
                    <a:pt x="1489964" y="453136"/>
                  </a:lnTo>
                  <a:close/>
                </a:path>
              </a:pathLst>
            </a:custGeom>
            <a:solidFill>
              <a:srgbClr val="159656">
                <a:alpha val="65882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391179" y="3035432"/>
            <a:ext cx="2649594" cy="36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São 85 veículos</a:t>
            </a:r>
          </a:p>
        </p:txBody>
      </p:sp>
      <p:grpSp>
        <p:nvGrpSpPr>
          <p:cNvPr name="Group 25" id="25"/>
          <p:cNvGrpSpPr/>
          <p:nvPr/>
        </p:nvGrpSpPr>
        <p:grpSpPr>
          <a:xfrm rot="5338329">
            <a:off x="14833349" y="3862132"/>
            <a:ext cx="1302316" cy="3720510"/>
            <a:chOff x="0" y="0"/>
            <a:chExt cx="1515618" cy="4329879"/>
          </a:xfrm>
        </p:grpSpPr>
        <p:sp>
          <p:nvSpPr>
            <p:cNvPr name="Freeform 26" id="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-3302" y="-6096"/>
              <a:ext cx="1518793" cy="4342071"/>
            </a:xfrm>
            <a:custGeom>
              <a:avLst/>
              <a:gdLst/>
              <a:ahLst/>
              <a:cxnLst/>
              <a:rect r="r" b="b" t="t" l="l"/>
              <a:pathLst>
                <a:path h="4342071" w="1518793">
                  <a:moveTo>
                    <a:pt x="1490091" y="453009"/>
                  </a:moveTo>
                  <a:cubicBezTo>
                    <a:pt x="1486154" y="418465"/>
                    <a:pt x="1471803" y="385953"/>
                    <a:pt x="1448689" y="360045"/>
                  </a:cubicBezTo>
                  <a:cubicBezTo>
                    <a:pt x="1382522" y="285877"/>
                    <a:pt x="1239647" y="134493"/>
                    <a:pt x="1153160" y="101092"/>
                  </a:cubicBezTo>
                  <a:cubicBezTo>
                    <a:pt x="995934" y="40513"/>
                    <a:pt x="899541" y="18796"/>
                    <a:pt x="862838" y="11938"/>
                  </a:cubicBezTo>
                  <a:cubicBezTo>
                    <a:pt x="852678" y="10033"/>
                    <a:pt x="842518" y="9144"/>
                    <a:pt x="832104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3627442"/>
                    <a:pt x="5461" y="3798257"/>
                  </a:cubicBezTo>
                  <a:cubicBezTo>
                    <a:pt x="8001" y="3878140"/>
                    <a:pt x="43053" y="3954340"/>
                    <a:pt x="81153" y="4021015"/>
                  </a:cubicBezTo>
                  <a:cubicBezTo>
                    <a:pt x="133858" y="4113344"/>
                    <a:pt x="216916" y="4187512"/>
                    <a:pt x="319786" y="4228406"/>
                  </a:cubicBezTo>
                  <a:cubicBezTo>
                    <a:pt x="330581" y="4232724"/>
                    <a:pt x="341249" y="4236788"/>
                    <a:pt x="351790" y="4240852"/>
                  </a:cubicBezTo>
                  <a:cubicBezTo>
                    <a:pt x="403733" y="4260918"/>
                    <a:pt x="449072" y="4276666"/>
                    <a:pt x="487807" y="4289112"/>
                  </a:cubicBezTo>
                  <a:cubicBezTo>
                    <a:pt x="579374" y="4318449"/>
                    <a:pt x="675132" y="4332927"/>
                    <a:pt x="752602" y="4332927"/>
                  </a:cubicBezTo>
                  <a:lnTo>
                    <a:pt x="752602" y="4332927"/>
                  </a:lnTo>
                  <a:cubicBezTo>
                    <a:pt x="752602" y="4332927"/>
                    <a:pt x="752602" y="4332927"/>
                    <a:pt x="752602" y="4332927"/>
                  </a:cubicBezTo>
                  <a:lnTo>
                    <a:pt x="774573" y="4332927"/>
                  </a:lnTo>
                  <a:cubicBezTo>
                    <a:pt x="779272" y="4332927"/>
                    <a:pt x="783971" y="4333181"/>
                    <a:pt x="788670" y="4333562"/>
                  </a:cubicBezTo>
                  <a:cubicBezTo>
                    <a:pt x="815340" y="4335721"/>
                    <a:pt x="923163" y="4342071"/>
                    <a:pt x="1089152" y="4319719"/>
                  </a:cubicBezTo>
                  <a:cubicBezTo>
                    <a:pt x="1264539" y="4296097"/>
                    <a:pt x="1341882" y="4227517"/>
                    <a:pt x="1429893" y="4117027"/>
                  </a:cubicBezTo>
                  <a:cubicBezTo>
                    <a:pt x="1429893" y="4117027"/>
                    <a:pt x="1429893" y="4117027"/>
                    <a:pt x="1430147" y="4116646"/>
                  </a:cubicBezTo>
                  <a:cubicBezTo>
                    <a:pt x="1464945" y="4070037"/>
                    <a:pt x="1485519" y="4014411"/>
                    <a:pt x="1489837" y="3956499"/>
                  </a:cubicBezTo>
                  <a:cubicBezTo>
                    <a:pt x="1499235" y="3829880"/>
                    <a:pt x="1517015" y="3008932"/>
                    <a:pt x="1518666" y="719201"/>
                  </a:cubicBezTo>
                  <a:cubicBezTo>
                    <a:pt x="1518793" y="711962"/>
                    <a:pt x="1518412" y="704723"/>
                    <a:pt x="1517650" y="697484"/>
                  </a:cubicBezTo>
                  <a:lnTo>
                    <a:pt x="1489964" y="453136"/>
                  </a:lnTo>
                  <a:close/>
                </a:path>
              </a:pathLst>
            </a:custGeom>
            <a:solidFill>
              <a:srgbClr val="159656">
                <a:alpha val="65882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4192935" y="5541395"/>
            <a:ext cx="2649594" cy="36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Hazelnuts"/>
                <a:ea typeface="TT Hazelnuts"/>
                <a:cs typeface="TT Hazelnuts"/>
                <a:sym typeface="TT Hazelnuts"/>
              </a:rPr>
              <a:t>66 motoristas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5462" y="181607"/>
            <a:ext cx="6731851" cy="9980414"/>
          </a:xfrm>
          <a:custGeom>
            <a:avLst/>
            <a:gdLst/>
            <a:ahLst/>
            <a:cxnLst/>
            <a:rect r="r" b="b" t="t" l="l"/>
            <a:pathLst>
              <a:path h="9980414" w="6731851">
                <a:moveTo>
                  <a:pt x="0" y="0"/>
                </a:moveTo>
                <a:lnTo>
                  <a:pt x="6731851" y="0"/>
                </a:lnTo>
                <a:lnTo>
                  <a:pt x="6731851" y="9980414"/>
                </a:lnTo>
                <a:lnTo>
                  <a:pt x="0" y="9980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17976" y="274483"/>
            <a:ext cx="6237707" cy="38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b="true" sz="2053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MAPA DEMOGRÁFICO DO DSEI LESTE DE RORAIMA POR POLO BASE E ALDEIA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04138" y="9437254"/>
            <a:ext cx="93172" cy="8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"/>
              </a:lnSpc>
            </a:pPr>
            <a:r>
              <a:rPr lang="en-US" sz="43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343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08177" y="9437245"/>
            <a:ext cx="62115" cy="8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"/>
              </a:lnSpc>
            </a:pPr>
            <a:r>
              <a:rPr lang="en-US" sz="43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03035" y="9678154"/>
            <a:ext cx="279527" cy="8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"/>
              </a:lnSpc>
            </a:pPr>
            <a:r>
              <a:rPr lang="en-US" sz="43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05/12/2019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41974" y="9205418"/>
            <a:ext cx="289112" cy="8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"/>
              </a:lnSpc>
            </a:pPr>
            <a:r>
              <a:rPr lang="en-US" sz="431" spc="3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78.148 KM</a:t>
            </a:r>
            <a:r>
              <a:rPr lang="en-US" b="true" sz="431" spc="3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69256" y="9425515"/>
            <a:ext cx="532990" cy="8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"/>
              </a:lnSpc>
            </a:pPr>
            <a:r>
              <a:rPr lang="en-US" sz="431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50.560 HABITANTES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3034" y="2476036"/>
            <a:ext cx="69877" cy="2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"/>
              </a:lnSpc>
            </a:pPr>
            <a:r>
              <a:rPr lang="en-US" b="true" sz="132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Cararual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84441" y="2644914"/>
            <a:ext cx="148103" cy="18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SANTA INÊS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86824" y="4309237"/>
            <a:ext cx="373249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BOQUEIRÃO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19934" y="2185836"/>
            <a:ext cx="291614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SOROCAIMA II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42505" y="3681874"/>
            <a:ext cx="218493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ARAÇÁ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86301" y="3984953"/>
            <a:ext cx="151310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PIUM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82909" y="3360052"/>
            <a:ext cx="195922" cy="18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TRÊS CORAÇÕES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23378" y="4141612"/>
            <a:ext cx="317219" cy="18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SERRA DO TRUARÚ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39983" y="4311532"/>
            <a:ext cx="81149" cy="6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Serra da</a:t>
            </a:r>
          </a:p>
          <a:p>
            <a:pPr algn="ctr">
              <a:lnSpc>
                <a:spcPts val="78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Moça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59522" y="2016848"/>
            <a:ext cx="214671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PEDREIRA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69867" y="3296675"/>
            <a:ext cx="122315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ROÇA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49779" y="1986945"/>
            <a:ext cx="257725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CARAPARÚ 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66586" y="1248135"/>
            <a:ext cx="314726" cy="7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SERRA DO SOL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76144" y="1311913"/>
            <a:ext cx="82267" cy="4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Marasué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05672" y="1572419"/>
            <a:ext cx="293145" cy="7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PEDRA PRETA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4280" y="1634246"/>
            <a:ext cx="43942" cy="4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Cajú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51932" y="3281875"/>
            <a:ext cx="314314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SÃO FRANCISCO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69463" y="2710762"/>
            <a:ext cx="226493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TESO DO GAVIÃO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49833" y="1482162"/>
            <a:ext cx="239974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CARACANÃ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51895" y="2170981"/>
            <a:ext cx="335419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PEDRA BRANCA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55901" y="5414585"/>
            <a:ext cx="67559" cy="7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82220" y="5414585"/>
            <a:ext cx="597809" cy="9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MAALLAACCACAHCEHTAETA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46681" y="2854841"/>
            <a:ext cx="184595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CAMARÁ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73990" y="4767484"/>
            <a:ext cx="250870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MANOÁ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44261" y="3233552"/>
            <a:ext cx="221206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RAPOSA 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90971" y="2619083"/>
            <a:ext cx="286171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SANTA MARIA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70873" y="2182216"/>
            <a:ext cx="159246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MORRO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99466" y="1768830"/>
            <a:ext cx="210016" cy="13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WILLIMON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09409" y="1905496"/>
            <a:ext cx="236904" cy="13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MATURUCA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3721" y="2822968"/>
            <a:ext cx="140011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MATIRI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96331" y="6136066"/>
            <a:ext cx="282404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JACAMIM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837092" y="3338299"/>
            <a:ext cx="300054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JACAREZINHO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441527" y="9234814"/>
            <a:ext cx="404022" cy="12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"/>
              </a:lnSpc>
            </a:pPr>
            <a:r>
              <a:rPr lang="en-US" b="true" sz="62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JATAPUZINHO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44477" y="3141119"/>
            <a:ext cx="73240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Ananás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413455" y="4268106"/>
            <a:ext cx="10141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Mangueira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444229" y="2676122"/>
            <a:ext cx="82267" cy="2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Leão de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458039" y="2698318"/>
            <a:ext cx="48442" cy="2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Ouro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464115" y="3873706"/>
            <a:ext cx="98039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Vida Nova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470603" y="3903050"/>
            <a:ext cx="74358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Aningal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565050" y="4924529"/>
            <a:ext cx="127327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Raimundão II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612685" y="3303247"/>
            <a:ext cx="105911" cy="4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Monte das Oliveiras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705968" y="2013207"/>
            <a:ext cx="95793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Sakamutá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791873" y="4889549"/>
            <a:ext cx="69859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Arapuá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742414" y="5015034"/>
            <a:ext cx="12169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Raimundão I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779694" y="3242585"/>
            <a:ext cx="87903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Garagem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813079" y="3328674"/>
            <a:ext cx="8113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Cajueiro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847536" y="3624467"/>
            <a:ext cx="7663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Guariba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833378" y="2013922"/>
            <a:ext cx="105535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Tarau-Parú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878887" y="4110023"/>
            <a:ext cx="61968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Anta II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817808" y="3419592"/>
            <a:ext cx="129600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Novo Paraíso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882049" y="2497105"/>
            <a:ext cx="110429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Santa Rosa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934092" y="4746532"/>
            <a:ext cx="73240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Sucuba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987886" y="4145754"/>
            <a:ext cx="56332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Anta I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982718" y="3538800"/>
            <a:ext cx="10141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Mangueira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8023847" y="2290113"/>
            <a:ext cx="130709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Boca da Mata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090342" y="4212103"/>
            <a:ext cx="10930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Livramento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112721" y="3593602"/>
            <a:ext cx="89003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Mutamba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042028" y="2055641"/>
            <a:ext cx="65359" cy="2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Kawuê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027136" y="2073429"/>
            <a:ext cx="127327" cy="48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0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Ouro Preto</a:t>
            </a:r>
          </a:p>
          <a:p>
            <a:pPr algn="r">
              <a:lnSpc>
                <a:spcPts val="78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Nova Morada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7790682" y="2091735"/>
            <a:ext cx="78885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Bananal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873691" y="2117127"/>
            <a:ext cx="76631" cy="1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Guariba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929767" y="2117954"/>
            <a:ext cx="88435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Sorocaima I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058542" y="2142484"/>
            <a:ext cx="157780" cy="1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Nova Esperança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8089407" y="2139890"/>
            <a:ext cx="102547" cy="4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Ingaarumã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8127860" y="2185465"/>
            <a:ext cx="71013" cy="1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Samã II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8102677" y="2192802"/>
            <a:ext cx="39443" cy="2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Arai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8155591" y="4279286"/>
            <a:ext cx="63105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Barata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8074525" y="2487745"/>
            <a:ext cx="148717" cy="4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Entroncamento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047270" y="2527325"/>
            <a:ext cx="85658" cy="4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Curicaca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8249515" y="2576339"/>
            <a:ext cx="54105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Sabiá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8200001" y="2690735"/>
            <a:ext cx="127346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Sol Nascente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8300541" y="3070115"/>
            <a:ext cx="58587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Anaro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8274689" y="4367944"/>
            <a:ext cx="102566" cy="4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Truarú da  Cabeceira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8358074" y="3678127"/>
            <a:ext cx="56332" cy="4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Nova União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8246326" y="2215721"/>
            <a:ext cx="155535" cy="2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Nova Jerusalém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8321188" y="2231759"/>
            <a:ext cx="100440" cy="2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Aldeia Samã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8426302" y="2145511"/>
            <a:ext cx="65377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Samã I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8366707" y="2490892"/>
            <a:ext cx="128464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Cachoeirinha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8495711" y="2516845"/>
            <a:ext cx="66486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Aleluia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8444429" y="3603114"/>
            <a:ext cx="5974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Juraci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8503455" y="3635849"/>
            <a:ext cx="72104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Urucuri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8434265" y="3668847"/>
            <a:ext cx="85630" cy="3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Ponta da</a:t>
            </a:r>
          </a:p>
          <a:p>
            <a:pPr algn="ctr">
              <a:lnSpc>
                <a:spcPts val="271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 Serra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8489617" y="2612830"/>
            <a:ext cx="13069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Novo Destino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8511685" y="3535730"/>
            <a:ext cx="108935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Terra Livre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8616248" y="2941147"/>
            <a:ext cx="60850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Perdiz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8778106" y="3805693"/>
            <a:ext cx="95793" cy="4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São Francisco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8897617" y="3905597"/>
            <a:ext cx="44868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Ouro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8893447" y="3326007"/>
            <a:ext cx="65359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Maruai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8845555" y="4140128"/>
            <a:ext cx="132982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Lago da Praia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8936097" y="4241969"/>
            <a:ext cx="55196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Anzol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8957001" y="3014278"/>
            <a:ext cx="59723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Lagoa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8940734" y="4312085"/>
            <a:ext cx="84494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Morcego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8984164" y="3800209"/>
            <a:ext cx="49578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Tigre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8935318" y="2940891"/>
            <a:ext cx="128436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Monte Cristal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8953079" y="2854179"/>
            <a:ext cx="117183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Carangueijo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9031726" y="4009501"/>
            <a:ext cx="6874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Mauixe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9068328" y="4314532"/>
            <a:ext cx="34943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Ilha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9070591" y="5450673"/>
            <a:ext cx="40579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Laje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9010996" y="5324436"/>
            <a:ext cx="120216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Tabalascada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9102959" y="3091605"/>
            <a:ext cx="46215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Xiriri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9115633" y="3478985"/>
            <a:ext cx="43942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Pato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9089653" y="4165540"/>
            <a:ext cx="103684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Vista Nova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9083687" y="3906358"/>
            <a:ext cx="113829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Três Irmãos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9110272" y="5188989"/>
            <a:ext cx="91248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Canauanin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9128656" y="5133408"/>
            <a:ext cx="8705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Campinho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9133742" y="4360032"/>
            <a:ext cx="136684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Campo Alegre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9190459" y="5590583"/>
            <a:ext cx="8902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Jenipapo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9212746" y="4641202"/>
            <a:ext cx="70995" cy="4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São Marcos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9222992" y="1806949"/>
            <a:ext cx="95793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Puxa-faca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9211133" y="5540913"/>
            <a:ext cx="134100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Jacaminzinho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9306386" y="4170874"/>
            <a:ext cx="60850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Aakan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9246278" y="5224885"/>
            <a:ext cx="150989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Barro Vermelho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9343959" y="4448851"/>
            <a:ext cx="65359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Darôra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9463653" y="3936878"/>
            <a:ext cx="108183" cy="2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Bom Jesus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9379113" y="3956242"/>
            <a:ext cx="125073" cy="2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Lago Grande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9565128" y="1673738"/>
            <a:ext cx="52942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010203"/>
                </a:solidFill>
                <a:latin typeface="Arial Bold"/>
                <a:ea typeface="Arial Bold"/>
                <a:cs typeface="Arial Bold"/>
                <a:sym typeface="Arial Bold"/>
              </a:rPr>
              <a:t>Milho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9651024" y="1841333"/>
            <a:ext cx="56827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Urucá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9607577" y="3239103"/>
            <a:ext cx="112646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Urubuzinho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9681065" y="1392342"/>
            <a:ext cx="43942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Pato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9646992" y="1657774"/>
            <a:ext cx="107047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010203"/>
                </a:solidFill>
                <a:latin typeface="Arial Bold"/>
                <a:ea typeface="Arial Bold"/>
                <a:cs typeface="Arial Bold"/>
                <a:sym typeface="Arial Bold"/>
              </a:rPr>
              <a:t>Kewequem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9725374" y="5598299"/>
            <a:ext cx="53455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Murirú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9760665" y="4460343"/>
            <a:ext cx="59714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Jabuti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9766356" y="5213916"/>
            <a:ext cx="73809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Moscow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9756513" y="5012028"/>
            <a:ext cx="102887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Alto Arraia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9789660" y="4933889"/>
            <a:ext cx="73268" cy="4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Novo Paraíso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9832320" y="5336894"/>
            <a:ext cx="61987" cy="4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São Domingo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9873036" y="1851441"/>
            <a:ext cx="110429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Makunaima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9953416" y="4870276"/>
            <a:ext cx="76613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Cumarú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10028525" y="4786250"/>
            <a:ext cx="76888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São João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9940182" y="4986259"/>
            <a:ext cx="183678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Cachoeira do Sapo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10127233" y="4846816"/>
            <a:ext cx="49578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Pium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10118564" y="6512813"/>
            <a:ext cx="76512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Água Boa</a:t>
            </a:r>
          </a:p>
        </p:txBody>
      </p:sp>
      <p:sp>
        <p:nvSpPr>
          <p:cNvPr name="TextBox 141" id="141"/>
          <p:cNvSpPr txBox="true"/>
          <p:nvPr/>
        </p:nvSpPr>
        <p:spPr>
          <a:xfrm rot="0">
            <a:off x="10330229" y="3936915"/>
            <a:ext cx="45060" cy="2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Bom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10324144" y="3959110"/>
            <a:ext cx="57487" cy="2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Jesus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10343270" y="8238983"/>
            <a:ext cx="49597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Xaari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10361149" y="6646336"/>
            <a:ext cx="56653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Wapum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10403955" y="6484670"/>
            <a:ext cx="72104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Marupá</a:t>
            </a:r>
          </a:p>
        </p:txBody>
      </p:sp>
      <p:sp>
        <p:nvSpPr>
          <p:cNvPr name="TextBox 146" id="146"/>
          <p:cNvSpPr txBox="true"/>
          <p:nvPr/>
        </p:nvSpPr>
        <p:spPr>
          <a:xfrm rot="0">
            <a:off x="10447100" y="8040404"/>
            <a:ext cx="61968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Anauá</a:t>
            </a:r>
          </a:p>
        </p:txBody>
      </p:sp>
      <p:sp>
        <p:nvSpPr>
          <p:cNvPr name="TextBox 147" id="147"/>
          <p:cNvSpPr txBox="true"/>
          <p:nvPr/>
        </p:nvSpPr>
        <p:spPr>
          <a:xfrm rot="0">
            <a:off x="10446578" y="3159943"/>
            <a:ext cx="108165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Monte Sião</a:t>
            </a:r>
          </a:p>
        </p:txBody>
      </p:sp>
      <p:sp>
        <p:nvSpPr>
          <p:cNvPr name="TextBox 148" id="148"/>
          <p:cNvSpPr txBox="true"/>
          <p:nvPr/>
        </p:nvSpPr>
        <p:spPr>
          <a:xfrm rot="0">
            <a:off x="10730797" y="3141055"/>
            <a:ext cx="10591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Normandia</a:t>
            </a:r>
          </a:p>
        </p:txBody>
      </p:sp>
      <p:sp>
        <p:nvSpPr>
          <p:cNvPr name="TextBox 149" id="149"/>
          <p:cNvSpPr txBox="true"/>
          <p:nvPr/>
        </p:nvSpPr>
        <p:spPr>
          <a:xfrm rot="0">
            <a:off x="11188622" y="9788192"/>
            <a:ext cx="95793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Samaúma</a:t>
            </a:r>
          </a:p>
        </p:txBody>
      </p:sp>
      <p:sp>
        <p:nvSpPr>
          <p:cNvPr name="TextBox 150" id="150"/>
          <p:cNvSpPr txBox="true"/>
          <p:nvPr/>
        </p:nvSpPr>
        <p:spPr>
          <a:xfrm rot="0">
            <a:off x="11230173" y="9234656"/>
            <a:ext cx="69877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Makará</a:t>
            </a:r>
          </a:p>
        </p:txBody>
      </p:sp>
      <p:sp>
        <p:nvSpPr>
          <p:cNvPr name="TextBox 151" id="151"/>
          <p:cNvSpPr txBox="true"/>
          <p:nvPr/>
        </p:nvSpPr>
        <p:spPr>
          <a:xfrm rot="0">
            <a:off x="11347080" y="9361360"/>
            <a:ext cx="61968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Catual</a:t>
            </a:r>
          </a:p>
        </p:txBody>
      </p:sp>
      <p:sp>
        <p:nvSpPr>
          <p:cNvPr name="TextBox 152" id="152"/>
          <p:cNvSpPr txBox="true"/>
          <p:nvPr/>
        </p:nvSpPr>
        <p:spPr>
          <a:xfrm rot="0">
            <a:off x="11363823" y="9186928"/>
            <a:ext cx="102547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Laranjinha</a:t>
            </a:r>
          </a:p>
        </p:txBody>
      </p:sp>
      <p:sp>
        <p:nvSpPr>
          <p:cNvPr name="TextBox 153" id="153"/>
          <p:cNvSpPr txBox="true"/>
          <p:nvPr/>
        </p:nvSpPr>
        <p:spPr>
          <a:xfrm rot="0">
            <a:off x="11431226" y="9045928"/>
            <a:ext cx="67604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Sooma</a:t>
            </a:r>
          </a:p>
        </p:txBody>
      </p:sp>
      <p:sp>
        <p:nvSpPr>
          <p:cNvPr name="TextBox 154" id="154"/>
          <p:cNvSpPr txBox="true"/>
          <p:nvPr/>
        </p:nvSpPr>
        <p:spPr>
          <a:xfrm rot="0">
            <a:off x="11507362" y="8970507"/>
            <a:ext cx="58587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Cobra</a:t>
            </a:r>
          </a:p>
        </p:txBody>
      </p:sp>
      <p:sp>
        <p:nvSpPr>
          <p:cNvPr name="TextBox 155" id="155"/>
          <p:cNvSpPr txBox="true"/>
          <p:nvPr/>
        </p:nvSpPr>
        <p:spPr>
          <a:xfrm rot="0">
            <a:off x="8483926" y="5081085"/>
            <a:ext cx="581918" cy="18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4"/>
              </a:lnSpc>
            </a:pPr>
            <a:r>
              <a:rPr lang="en-US" b="true" sz="939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BOA VISTA</a:t>
            </a:r>
          </a:p>
        </p:txBody>
      </p:sp>
      <p:sp>
        <p:nvSpPr>
          <p:cNvPr name="TextBox 156" id="156"/>
          <p:cNvSpPr txBox="true"/>
          <p:nvPr/>
        </p:nvSpPr>
        <p:spPr>
          <a:xfrm rot="0">
            <a:off x="8614370" y="1545066"/>
            <a:ext cx="283559" cy="11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"/>
              </a:lnSpc>
            </a:pPr>
            <a:r>
              <a:rPr lang="en-US" b="true" sz="57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CAMPO FORMOSO</a:t>
            </a:r>
          </a:p>
        </p:txBody>
      </p:sp>
      <p:sp>
        <p:nvSpPr>
          <p:cNvPr name="TextBox 157" id="157"/>
          <p:cNvSpPr txBox="true"/>
          <p:nvPr/>
        </p:nvSpPr>
        <p:spPr>
          <a:xfrm rot="0">
            <a:off x="8853354" y="4165348"/>
            <a:ext cx="92421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sz="156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(Litígio não residente)</a:t>
            </a:r>
          </a:p>
        </p:txBody>
      </p:sp>
      <p:sp>
        <p:nvSpPr>
          <p:cNvPr name="TextBox 158" id="158"/>
          <p:cNvSpPr txBox="true"/>
          <p:nvPr/>
        </p:nvSpPr>
        <p:spPr>
          <a:xfrm rot="0">
            <a:off x="8928903" y="4265237"/>
            <a:ext cx="73827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sz="156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(Litígio residente)</a:t>
            </a:r>
          </a:p>
        </p:txBody>
      </p:sp>
      <p:sp>
        <p:nvSpPr>
          <p:cNvPr name="TextBox 159" id="159"/>
          <p:cNvSpPr txBox="true"/>
          <p:nvPr/>
        </p:nvSpPr>
        <p:spPr>
          <a:xfrm rot="1147740">
            <a:off x="9111457" y="2564679"/>
            <a:ext cx="74358" cy="3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Kaiputá</a:t>
            </a:r>
          </a:p>
        </p:txBody>
      </p:sp>
      <p:sp>
        <p:nvSpPr>
          <p:cNvPr name="TextBox 160" id="160"/>
          <p:cNvSpPr txBox="true"/>
          <p:nvPr/>
        </p:nvSpPr>
        <p:spPr>
          <a:xfrm rot="0">
            <a:off x="9539725" y="1881340"/>
            <a:ext cx="164800" cy="7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"/>
              </a:lnSpc>
            </a:pPr>
            <a:r>
              <a:rPr lang="en-US" b="true" sz="384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UIRAMUTÃ</a:t>
            </a:r>
          </a:p>
        </p:txBody>
      </p:sp>
      <p:sp>
        <p:nvSpPr>
          <p:cNvPr name="TextBox 161" id="161"/>
          <p:cNvSpPr txBox="true"/>
          <p:nvPr/>
        </p:nvSpPr>
        <p:spPr>
          <a:xfrm rot="-2109780">
            <a:off x="7543551" y="1261987"/>
            <a:ext cx="1213185" cy="29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5"/>
              </a:lnSpc>
            </a:pPr>
            <a:r>
              <a:rPr lang="en-US" sz="1575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VENEZUELA</a:t>
            </a:r>
          </a:p>
        </p:txBody>
      </p:sp>
      <p:sp>
        <p:nvSpPr>
          <p:cNvPr name="TextBox 162" id="162"/>
          <p:cNvSpPr txBox="true"/>
          <p:nvPr/>
        </p:nvSpPr>
        <p:spPr>
          <a:xfrm rot="0">
            <a:off x="9961150" y="554909"/>
            <a:ext cx="777354" cy="28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1"/>
              </a:lnSpc>
            </a:pPr>
            <a:r>
              <a:rPr lang="en-US" sz="1565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GUIANA</a:t>
            </a:r>
          </a:p>
        </p:txBody>
      </p:sp>
      <p:sp>
        <p:nvSpPr>
          <p:cNvPr name="TextBox 163" id="163"/>
          <p:cNvSpPr txBox="true"/>
          <p:nvPr/>
        </p:nvSpPr>
        <p:spPr>
          <a:xfrm rot="0">
            <a:off x="10584444" y="3481830"/>
            <a:ext cx="67623" cy="4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"/>
              </a:lnSpc>
            </a:pPr>
            <a:r>
              <a:rPr lang="en-US" b="true" sz="156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Nova Estrela</a:t>
            </a:r>
          </a:p>
        </p:txBody>
      </p:sp>
      <p:sp>
        <p:nvSpPr>
          <p:cNvPr name="TextBox 164" id="164"/>
          <p:cNvSpPr txBox="true"/>
          <p:nvPr/>
        </p:nvSpPr>
        <p:spPr>
          <a:xfrm rot="0">
            <a:off x="10744516" y="3569283"/>
            <a:ext cx="777354" cy="25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"/>
              </a:lnSpc>
            </a:pPr>
            <a:r>
              <a:rPr lang="en-US" sz="1565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GUIANA</a:t>
            </a:r>
          </a:p>
        </p:txBody>
      </p:sp>
      <p:sp>
        <p:nvSpPr>
          <p:cNvPr name="TextBox 165" id="165"/>
          <p:cNvSpPr txBox="true"/>
          <p:nvPr/>
        </p:nvSpPr>
        <p:spPr>
          <a:xfrm rot="0">
            <a:off x="10855751" y="5120204"/>
            <a:ext cx="777354" cy="28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1"/>
              </a:lnSpc>
            </a:pPr>
            <a:r>
              <a:rPr lang="en-US" sz="1565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GUIANA</a:t>
            </a:r>
          </a:p>
        </p:txBody>
      </p:sp>
      <p:sp>
        <p:nvSpPr>
          <p:cNvPr name="TextBox 166" id="166"/>
          <p:cNvSpPr txBox="true"/>
          <p:nvPr/>
        </p:nvSpPr>
        <p:spPr>
          <a:xfrm rot="0">
            <a:off x="10527562" y="9877150"/>
            <a:ext cx="1137855" cy="28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1"/>
              </a:lnSpc>
            </a:pPr>
            <a:r>
              <a:rPr lang="en-US" sz="1565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AMAZONAS</a:t>
            </a:r>
          </a:p>
        </p:txBody>
      </p:sp>
      <p:sp>
        <p:nvSpPr>
          <p:cNvPr name="TextBox 167" id="167"/>
          <p:cNvSpPr txBox="true"/>
          <p:nvPr/>
        </p:nvSpPr>
        <p:spPr>
          <a:xfrm rot="0">
            <a:off x="12285257" y="8453230"/>
            <a:ext cx="146389" cy="91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48"/>
              </a:lnSpc>
            </a:pPr>
            <a:r>
              <a:rPr lang="en-US" sz="1565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 A R Á</a:t>
            </a:r>
          </a:p>
        </p:txBody>
      </p:sp>
      <p:sp>
        <p:nvSpPr>
          <p:cNvPr name="TextBox 168" id="168"/>
          <p:cNvSpPr txBox="true"/>
          <p:nvPr/>
        </p:nvSpPr>
        <p:spPr>
          <a:xfrm rot="0">
            <a:off x="7549196" y="4734685"/>
            <a:ext cx="357688" cy="11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"/>
              </a:lnSpc>
            </a:pPr>
            <a:r>
              <a:rPr lang="en-US" b="true" sz="588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ALTO ALEGRE</a:t>
            </a:r>
          </a:p>
        </p:txBody>
      </p:sp>
      <p:sp>
        <p:nvSpPr>
          <p:cNvPr name="TextBox 169" id="169"/>
          <p:cNvSpPr txBox="true"/>
          <p:nvPr/>
        </p:nvSpPr>
        <p:spPr>
          <a:xfrm rot="0">
            <a:off x="9154746" y="8429852"/>
            <a:ext cx="431414" cy="8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"/>
              </a:lnSpc>
            </a:pPr>
            <a:r>
              <a:rPr lang="en-US" b="true" sz="431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RORAINÓPOLIS</a:t>
            </a:r>
          </a:p>
        </p:txBody>
      </p:sp>
      <p:sp>
        <p:nvSpPr>
          <p:cNvPr name="TextBox 170" id="170"/>
          <p:cNvSpPr txBox="true"/>
          <p:nvPr/>
        </p:nvSpPr>
        <p:spPr>
          <a:xfrm rot="0">
            <a:off x="9235519" y="3250608"/>
            <a:ext cx="77236" cy="4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"/>
              </a:lnSpc>
            </a:pPr>
            <a:r>
              <a:rPr lang="en-US" b="true" sz="151">
                <a:solidFill>
                  <a:srgbClr val="231F20"/>
                </a:solidFill>
                <a:latin typeface="Arial Bold"/>
                <a:ea typeface="Arial Bold"/>
                <a:cs typeface="Arial Bold"/>
                <a:sym typeface="Arial Bold"/>
              </a:rPr>
              <a:t>Francisco  Aniceto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598" y="-489178"/>
            <a:ext cx="18553196" cy="11265356"/>
            <a:chOff x="0" y="0"/>
            <a:chExt cx="4886439" cy="2967007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86439" cy="2967007"/>
            </a:xfrm>
            <a:custGeom>
              <a:avLst/>
              <a:gdLst/>
              <a:ahLst/>
              <a:cxnLst/>
              <a:rect r="r" b="b" t="t" l="l"/>
              <a:pathLst>
                <a:path h="2967007" w="4886439">
                  <a:moveTo>
                    <a:pt x="0" y="0"/>
                  </a:moveTo>
                  <a:lnTo>
                    <a:pt x="4886439" y="0"/>
                  </a:lnTo>
                  <a:lnTo>
                    <a:pt x="4886439" y="2967007"/>
                  </a:lnTo>
                  <a:lnTo>
                    <a:pt x="0" y="2967007"/>
                  </a:lnTo>
                  <a:close/>
                </a:path>
              </a:pathLst>
            </a:custGeom>
            <a:solidFill>
              <a:srgbClr val="097D44">
                <a:alpha val="9882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86439" cy="3014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9010" y="550899"/>
            <a:ext cx="3440282" cy="2106616"/>
          </a:xfrm>
          <a:custGeom>
            <a:avLst/>
            <a:gdLst/>
            <a:ahLst/>
            <a:cxnLst/>
            <a:rect r="r" b="b" t="t" l="l"/>
            <a:pathLst>
              <a:path h="2106616" w="3440282">
                <a:moveTo>
                  <a:pt x="0" y="0"/>
                </a:moveTo>
                <a:lnTo>
                  <a:pt x="3440282" y="0"/>
                </a:lnTo>
                <a:lnTo>
                  <a:pt x="3440282" y="2106615"/>
                </a:lnTo>
                <a:lnTo>
                  <a:pt x="0" y="2106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0" r="0" b="-5497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61659" y="4040442"/>
            <a:ext cx="7364683" cy="4900862"/>
          </a:xfrm>
          <a:custGeom>
            <a:avLst/>
            <a:gdLst/>
            <a:ahLst/>
            <a:cxnLst/>
            <a:rect r="r" b="b" t="t" l="l"/>
            <a:pathLst>
              <a:path h="4900862" w="7364683">
                <a:moveTo>
                  <a:pt x="0" y="0"/>
                </a:moveTo>
                <a:lnTo>
                  <a:pt x="7364682" y="0"/>
                </a:lnTo>
                <a:lnTo>
                  <a:pt x="7364682" y="4900861"/>
                </a:lnTo>
                <a:lnTo>
                  <a:pt x="0" y="4900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32965" y="2151464"/>
            <a:ext cx="6814606" cy="1437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3"/>
              </a:lnSpc>
            </a:pPr>
            <a:r>
              <a:rPr lang="en-US" sz="4152" b="true">
                <a:solidFill>
                  <a:srgbClr val="FFFFFF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COMO SE FAZ A GESTÃO DE TUDO ISSO NO PAPEL?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96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12173"/>
            <a:ext cx="1613641" cy="1613641"/>
          </a:xfrm>
          <a:custGeom>
            <a:avLst/>
            <a:gdLst/>
            <a:ahLst/>
            <a:cxnLst/>
            <a:rect r="r" b="b" t="t" l="l"/>
            <a:pathLst>
              <a:path h="1613641" w="1613641">
                <a:moveTo>
                  <a:pt x="0" y="0"/>
                </a:moveTo>
                <a:lnTo>
                  <a:pt x="1613641" y="0"/>
                </a:lnTo>
                <a:lnTo>
                  <a:pt x="1613641" y="1613641"/>
                </a:lnTo>
                <a:lnTo>
                  <a:pt x="0" y="161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11086" y="4280110"/>
            <a:ext cx="1613641" cy="1613641"/>
          </a:xfrm>
          <a:custGeom>
            <a:avLst/>
            <a:gdLst/>
            <a:ahLst/>
            <a:cxnLst/>
            <a:rect r="r" b="b" t="t" l="l"/>
            <a:pathLst>
              <a:path h="1613641" w="1613641">
                <a:moveTo>
                  <a:pt x="0" y="0"/>
                </a:moveTo>
                <a:lnTo>
                  <a:pt x="1613642" y="0"/>
                </a:lnTo>
                <a:lnTo>
                  <a:pt x="1613642" y="1613641"/>
                </a:lnTo>
                <a:lnTo>
                  <a:pt x="0" y="1613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44" t="0" r="-312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034345"/>
            <a:ext cx="1613641" cy="1026144"/>
          </a:xfrm>
          <a:custGeom>
            <a:avLst/>
            <a:gdLst/>
            <a:ahLst/>
            <a:cxnLst/>
            <a:rect r="r" b="b" t="t" l="l"/>
            <a:pathLst>
              <a:path h="1026144" w="1613641">
                <a:moveTo>
                  <a:pt x="0" y="0"/>
                </a:moveTo>
                <a:lnTo>
                  <a:pt x="1613641" y="0"/>
                </a:lnTo>
                <a:lnTo>
                  <a:pt x="1613641" y="1026144"/>
                </a:lnTo>
                <a:lnTo>
                  <a:pt x="0" y="1026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51" t="-38705" r="-6748" b="-3914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37624" y="3344590"/>
            <a:ext cx="5249121" cy="138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Consumo de combustível;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</a:t>
            </a: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anutenções;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</a:t>
            </a: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timização de rotas 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68166" y="731254"/>
            <a:ext cx="13417173" cy="156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999" b="true">
                <a:solidFill>
                  <a:srgbClr val="F8F0DE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Problema: ausência de sistemade </a:t>
            </a:r>
          </a:p>
          <a:p>
            <a:pPr algn="ctr">
              <a:lnSpc>
                <a:spcPts val="4079"/>
              </a:lnSpc>
            </a:pPr>
            <a:r>
              <a:rPr lang="en-US" sz="3999" b="true">
                <a:solidFill>
                  <a:srgbClr val="F8F0DE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monitoramento e gestãode frota do DSEI/Leste</a:t>
            </a:r>
          </a:p>
          <a:p>
            <a:pPr algn="ctr">
              <a:lnSpc>
                <a:spcPts val="40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37624" y="2665679"/>
            <a:ext cx="5269574" cy="50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 b="true">
                <a:solidFill>
                  <a:srgbClr val="FFFFFF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Custos elevados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24728" y="3112094"/>
            <a:ext cx="5710906" cy="50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 b="true">
                <a:solidFill>
                  <a:srgbClr val="FFFFFF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Rastreamento Ineficiente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24728" y="3791005"/>
            <a:ext cx="6369984" cy="321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Dificuldade no acompanhamento  dos veículos;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dentificação de gargalos operacionais; 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</a:t>
            </a: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esponsabilização em caso de incidentes;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</a:t>
            </a: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omprometimento da segurança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2284" y="5527013"/>
            <a:ext cx="3521899" cy="50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 b="true">
                <a:solidFill>
                  <a:srgbClr val="FFFFFF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Uso e Consumo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7571" y="6316605"/>
            <a:ext cx="5249121" cy="183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Veículos subutilizados;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</a:t>
            </a:r>
            <a:r>
              <a:rPr lang="en-US" sz="3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ificuldades no direcionamento dos veículos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965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922501" y="5384066"/>
            <a:ext cx="3152217" cy="554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2"/>
              </a:lnSpc>
            </a:pPr>
            <a:r>
              <a:rPr lang="en-US" sz="3727" u="sng">
                <a:solidFill>
                  <a:srgbClr val="F4AE31"/>
                </a:solidFill>
                <a:latin typeface="TT Interphases"/>
                <a:ea typeface="TT Interphases"/>
                <a:cs typeface="TT Interphases"/>
                <a:sym typeface="TT Interphases"/>
                <a:hlinkClick r:id="rId2" tooltip="https://v0-frota-leste-3.vercel.app"/>
              </a:rPr>
              <a:t>Frota Leste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74426" y="3719578"/>
            <a:ext cx="306338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51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Monitoramento do Motorista</a:t>
            </a:r>
          </a:p>
          <a:p>
            <a:pPr algn="l">
              <a:lnSpc>
                <a:spcPts val="3018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9928633" y="4302336"/>
            <a:ext cx="878648" cy="11992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10373243" y="6135387"/>
            <a:ext cx="1472095" cy="2078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9290954" y="6088739"/>
            <a:ext cx="0" cy="8661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5952030" y="6088439"/>
            <a:ext cx="1466174" cy="2461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6515247" y="4528657"/>
            <a:ext cx="1233378" cy="8300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498610" y="3649070"/>
            <a:ext cx="596674" cy="745842"/>
          </a:xfrm>
          <a:custGeom>
            <a:avLst/>
            <a:gdLst/>
            <a:ahLst/>
            <a:cxnLst/>
            <a:rect r="r" b="b" t="t" l="l"/>
            <a:pathLst>
              <a:path h="745842" w="596674">
                <a:moveTo>
                  <a:pt x="0" y="0"/>
                </a:moveTo>
                <a:lnTo>
                  <a:pt x="596673" y="0"/>
                </a:lnTo>
                <a:lnTo>
                  <a:pt x="596673" y="745842"/>
                </a:lnTo>
                <a:lnTo>
                  <a:pt x="0" y="745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28124" y="3719578"/>
            <a:ext cx="546302" cy="702388"/>
          </a:xfrm>
          <a:custGeom>
            <a:avLst/>
            <a:gdLst/>
            <a:ahLst/>
            <a:cxnLst/>
            <a:rect r="r" b="b" t="t" l="l"/>
            <a:pathLst>
              <a:path h="702388" w="546302">
                <a:moveTo>
                  <a:pt x="0" y="0"/>
                </a:moveTo>
                <a:lnTo>
                  <a:pt x="546302" y="0"/>
                </a:lnTo>
                <a:lnTo>
                  <a:pt x="546302" y="702388"/>
                </a:lnTo>
                <a:lnTo>
                  <a:pt x="0" y="702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14702" y="5939028"/>
            <a:ext cx="487298" cy="609122"/>
          </a:xfrm>
          <a:custGeom>
            <a:avLst/>
            <a:gdLst/>
            <a:ahLst/>
            <a:cxnLst/>
            <a:rect r="r" b="b" t="t" l="l"/>
            <a:pathLst>
              <a:path h="609122" w="487298">
                <a:moveTo>
                  <a:pt x="0" y="0"/>
                </a:moveTo>
                <a:lnTo>
                  <a:pt x="487297" y="0"/>
                </a:lnTo>
                <a:lnTo>
                  <a:pt x="487297" y="609123"/>
                </a:lnTo>
                <a:lnTo>
                  <a:pt x="0" y="609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73420" y="7104568"/>
            <a:ext cx="498163" cy="622704"/>
          </a:xfrm>
          <a:custGeom>
            <a:avLst/>
            <a:gdLst/>
            <a:ahLst/>
            <a:cxnLst/>
            <a:rect r="r" b="b" t="t" l="l"/>
            <a:pathLst>
              <a:path h="622704" w="498163">
                <a:moveTo>
                  <a:pt x="0" y="0"/>
                </a:moveTo>
                <a:lnTo>
                  <a:pt x="498163" y="0"/>
                </a:lnTo>
                <a:lnTo>
                  <a:pt x="498163" y="622704"/>
                </a:lnTo>
                <a:lnTo>
                  <a:pt x="0" y="622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37146" y="6135387"/>
            <a:ext cx="602302" cy="752878"/>
          </a:xfrm>
          <a:custGeom>
            <a:avLst/>
            <a:gdLst/>
            <a:ahLst/>
            <a:cxnLst/>
            <a:rect r="r" b="b" t="t" l="l"/>
            <a:pathLst>
              <a:path h="752878" w="602302">
                <a:moveTo>
                  <a:pt x="0" y="0"/>
                </a:moveTo>
                <a:lnTo>
                  <a:pt x="602302" y="0"/>
                </a:lnTo>
                <a:lnTo>
                  <a:pt x="602302" y="752877"/>
                </a:lnTo>
                <a:lnTo>
                  <a:pt x="0" y="752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74426" y="1066800"/>
            <a:ext cx="11651585" cy="14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>
                <a:solidFill>
                  <a:srgbClr val="FFFFFF"/>
                </a:solidFill>
                <a:latin typeface="TT Hazelnuts Bold"/>
                <a:ea typeface="TT Hazelnuts Bold"/>
                <a:cs typeface="TT Hazelnuts Bold"/>
                <a:sym typeface="TT Hazelnuts Bold"/>
              </a:rPr>
              <a:t>Solução: Sistema de monitoramento e gestão de frota - DSEI /lESTE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89717" y="3831491"/>
            <a:ext cx="306338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51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Rastreamento GPS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15648" y="6342568"/>
            <a:ext cx="306338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51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Otimização de Rotas</a:t>
            </a:r>
          </a:p>
          <a:p>
            <a:pPr algn="l">
              <a:lnSpc>
                <a:spcPts val="301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313023" y="7225420"/>
            <a:ext cx="207669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51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Manutenções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78199" y="5771706"/>
            <a:ext cx="206229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51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Controle de Combustível</a:t>
            </a:r>
          </a:p>
          <a:p>
            <a:pPr algn="l">
              <a:lnSpc>
                <a:spcPts val="301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7D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3900" y="2559190"/>
            <a:ext cx="7731938" cy="5168620"/>
          </a:xfrm>
          <a:custGeom>
            <a:avLst/>
            <a:gdLst/>
            <a:ahLst/>
            <a:cxnLst/>
            <a:rect r="r" b="b" t="t" l="l"/>
            <a:pathLst>
              <a:path h="5168620" w="7731938">
                <a:moveTo>
                  <a:pt x="0" y="0"/>
                </a:moveTo>
                <a:lnTo>
                  <a:pt x="7731938" y="0"/>
                </a:lnTo>
                <a:lnTo>
                  <a:pt x="7731938" y="5168620"/>
                </a:lnTo>
                <a:lnTo>
                  <a:pt x="0" y="5168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9" t="0" r="-2598" b="-4998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0376" t="9198" r="6803" b="18440"/>
          <a:stretch>
            <a:fillRect/>
          </a:stretch>
        </p:blipFill>
        <p:spPr>
          <a:xfrm flipH="false" flipV="false" rot="0">
            <a:off x="9560487" y="472056"/>
            <a:ext cx="6507780" cy="3205024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flipV="true">
            <a:off x="4052787" y="2002340"/>
            <a:ext cx="5134075" cy="17630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803047" y="4471766"/>
            <a:ext cx="1757440" cy="10790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5627760" y="6495382"/>
            <a:ext cx="4124228" cy="21984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028700" y="1532054"/>
            <a:ext cx="8158162" cy="49633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053738" y="7432478"/>
            <a:ext cx="5521278" cy="2522669"/>
          </a:xfrm>
          <a:custGeom>
            <a:avLst/>
            <a:gdLst/>
            <a:ahLst/>
            <a:cxnLst/>
            <a:rect r="r" b="b" t="t" l="l"/>
            <a:pathLst>
              <a:path h="2522669" w="5521278">
                <a:moveTo>
                  <a:pt x="0" y="0"/>
                </a:moveTo>
                <a:lnTo>
                  <a:pt x="5521278" y="0"/>
                </a:lnTo>
                <a:lnTo>
                  <a:pt x="5521278" y="2522670"/>
                </a:lnTo>
                <a:lnTo>
                  <a:pt x="0" y="2522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72" r="0" b="-2572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20215" t="18597" r="7177" b="18276"/>
          <a:stretch>
            <a:fillRect/>
          </a:stretch>
        </p:blipFill>
        <p:spPr>
          <a:xfrm flipH="false" flipV="false" rot="0">
            <a:off x="9560487" y="4064313"/>
            <a:ext cx="6507780" cy="318930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310740" y="7420831"/>
            <a:ext cx="189287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sz="2238" u="sng">
                <a:solidFill>
                  <a:srgbClr val="097D44"/>
                </a:solidFill>
                <a:latin typeface="TT Interphases"/>
                <a:ea typeface="TT Interphases"/>
                <a:cs typeface="TT Interphases"/>
                <a:sym typeface="TT Interphases"/>
                <a:hlinkClick r:id="rId10" tooltip="https://v0-green-dashboard-with-map-1r.vercel.app"/>
              </a:rPr>
              <a:t>Frota Leste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DAGlegen_ic</dc:identifier>
  <dcterms:modified xsi:type="dcterms:W3CDTF">2011-08-01T06:04:30Z</dcterms:modified>
  <cp:revision>1</cp:revision>
  <dc:title>Frota Leste</dc:title>
</cp:coreProperties>
</file>